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267" r:id="rId2"/>
    <p:sldId id="257" r:id="rId3"/>
    <p:sldId id="273" r:id="rId4"/>
    <p:sldId id="277" r:id="rId5"/>
    <p:sldId id="276" r:id="rId6"/>
    <p:sldId id="278" r:id="rId7"/>
    <p:sldId id="279" r:id="rId8"/>
    <p:sldId id="287" r:id="rId9"/>
    <p:sldId id="281" r:id="rId10"/>
    <p:sldId id="282" r:id="rId11"/>
    <p:sldId id="296" r:id="rId12"/>
    <p:sldId id="283" r:id="rId13"/>
    <p:sldId id="284" r:id="rId14"/>
    <p:sldId id="295" r:id="rId15"/>
    <p:sldId id="291" r:id="rId16"/>
    <p:sldId id="285" r:id="rId17"/>
    <p:sldId id="286" r:id="rId18"/>
    <p:sldId id="290" r:id="rId19"/>
    <p:sldId id="294" r:id="rId20"/>
    <p:sldId id="292" r:id="rId21"/>
    <p:sldId id="289" r:id="rId22"/>
    <p:sldId id="288" r:id="rId23"/>
  </p:sldIdLst>
  <p:sldSz cx="12192000" cy="6858000"/>
  <p:notesSz cx="6858000" cy="9144000"/>
  <p:embeddedFontLst>
    <p:embeddedFont>
      <p:font typeface="강원교육모두 Bold" panose="02020603020101020101" pitchFamily="18" charset="-127"/>
      <p:regular r:id="rId25"/>
    </p:embeddedFont>
    <p:embeddedFont>
      <p:font typeface="강원교육모두 Light" panose="02020603020101020101" pitchFamily="18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박용준 투사회보" panose="02020603020101020101" pitchFamily="18" charset="-127"/>
      <p:regular r:id="rId29"/>
    </p:embeddedFont>
    <p:embeddedFont>
      <p:font typeface="휴먼옛체" panose="02030504000101010101" pitchFamily="18" charset="-127"/>
      <p:regular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유진 이" initials="유이" lastIdx="1" clrIdx="0">
    <p:extLst>
      <p:ext uri="{19B8F6BF-5375-455C-9EA6-DF929625EA0E}">
        <p15:presenceInfo xmlns:p15="http://schemas.microsoft.com/office/powerpoint/2012/main" userId="81d65c6478c5c68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2CC"/>
    <a:srgbClr val="C4E9EA"/>
    <a:srgbClr val="91BEBD"/>
    <a:srgbClr val="F2F2F2"/>
    <a:srgbClr val="528888"/>
    <a:srgbClr val="1D4F50"/>
    <a:srgbClr val="116565"/>
    <a:srgbClr val="42B1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 autoAdjust="0"/>
    <p:restoredTop sz="92272" autoAdjust="0"/>
  </p:normalViewPr>
  <p:slideViewPr>
    <p:cSldViewPr snapToGrid="0">
      <p:cViewPr varScale="1">
        <p:scale>
          <a:sx n="68" d="100"/>
          <a:sy n="68" d="100"/>
        </p:scale>
        <p:origin x="6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95049B-6B5C-406C-8C4D-5CF49C73AABF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C0EC78-8025-4AC9-9B74-7EB0D871D4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449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0EC78-8025-4AC9-9B74-7EB0D871D40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744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0EC78-8025-4AC9-9B74-7EB0D871D40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410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0EC78-8025-4AC9-9B74-7EB0D871D40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664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88818-1F8C-72AD-E8A4-346EA9735A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43A1B83-3322-2875-A75B-9047ED7F03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E43A13-1DE0-F4AE-54B3-5CF87A73D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8B51-5799-43C2-88B2-6A2A30FEFD85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793CAC-CEF3-C290-F2DB-9166EA385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8CE641-2BC9-A624-2703-8049CF6E7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A3695-E1F9-4891-BA0E-24F217EDB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986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1DB261-DA1A-60B6-B12A-48010846A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34941D-3DF3-0D54-28E2-DAEC2B315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42784C-E9D5-68C1-9582-6872185F0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8B51-5799-43C2-88B2-6A2A30FEFD85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242A1F-71F6-D84B-8EC3-9C6FDEF8F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85B3EC-7FAD-515B-0EEF-2B2E60D0F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A3695-E1F9-4891-BA0E-24F217EDB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927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093D730-1271-3999-D8AB-B3C6D7BA4F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8F4709-FED1-7BA3-0ECF-9DC6EE61FE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784618-CA07-A341-11BF-31D3F2FE3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8B51-5799-43C2-88B2-6A2A30FEFD85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B37D85-750D-44DF-3AF8-42619A58A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88A06A-88DC-0B15-31F9-D2E1B240D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A3695-E1F9-4891-BA0E-24F217EDB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047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FB0048-D7E7-9433-BEBC-E54633310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5BCEF5-57E7-3B6A-12D1-6F5B6488B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604C3D-F09D-1FFB-F5C0-4FD2ED060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8B51-5799-43C2-88B2-6A2A30FEFD85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536817-9D8E-7A37-97B1-19F45EFCD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ABD311-787D-1D55-6EB2-06525ECE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A3695-E1F9-4891-BA0E-24F217EDB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155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2EF8C-789A-1F70-0C84-B318D00E6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2EBCD3-18CF-E0BC-BE72-B2C72D7B2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6C164C-5801-1D42-453A-FB44DC170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8B51-5799-43C2-88B2-6A2A30FEFD85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194FA7-FD76-397F-94CD-08A1C521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03BCF7-31BA-BAA6-EF30-66A04742D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A3695-E1F9-4891-BA0E-24F217EDB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599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136BA1-6007-1154-D9FE-3590E8D62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B722C2-D575-16B0-6FF9-DA436222BC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C513AD-D2DD-80DD-98F9-D939D396D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79583F-ABA5-5138-9FEB-02F33B227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8B51-5799-43C2-88B2-6A2A30FEFD85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3EEE5-7FA6-7B5A-6A18-7B93CC5B3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7889F4-60C3-540C-A806-4A4752A8D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A3695-E1F9-4891-BA0E-24F217EDB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817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7ABB5-B015-A30F-871F-A1D8156E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F85C96-F28F-EAD0-1530-5D73DE3D2D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3A69CA-73BA-538D-CBA4-E3C81C420E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8FE33A-D4B6-3B96-C1A6-5DC91BD909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5CF8179-E57A-8B58-A459-B8722D1F60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C1E786B-41AA-D15D-EDF9-99D0C2483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8B51-5799-43C2-88B2-6A2A30FEFD85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1535F9-B6FC-4B09-002E-EE705CD00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47E631-BBD9-7BE0-6056-615D26162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A3695-E1F9-4891-BA0E-24F217EDB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561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479991-827F-80C1-F910-F749658DF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37E588-2AD7-1716-6909-AD1368923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8B51-5799-43C2-88B2-6A2A30FEFD85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E803D8-305E-847E-4CBA-C7573424C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5E3B9F-967D-5C7F-220B-D83097D45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A3695-E1F9-4891-BA0E-24F217EDB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448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F88C9CF-8E15-42D8-E844-0F28C7903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8B51-5799-43C2-88B2-6A2A30FEFD85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794004-CBCB-55DF-3F93-929482A7C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A5DBE8-6600-3ECE-B81B-5DB36EC69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A3695-E1F9-4891-BA0E-24F217EDB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103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4D3B25-D217-1219-7E52-548CD30B9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95294E-D3E9-71FF-40CE-8C827D104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29B900-2A42-6CFB-8626-E7721C0FAA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2E35DF-E106-B5DA-D6FD-C88669790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8B51-5799-43C2-88B2-6A2A30FEFD85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49B592-9FAA-32C3-F4B4-3D73BAC6E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54B09B-6CDB-FCAD-9121-B4FA7C8D5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A3695-E1F9-4891-BA0E-24F217EDB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767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AAD1D-645E-546D-F2B4-C8C90D25C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E70BB56-9109-56CC-DFAD-AADA920301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2F4DB4-4800-6E46-4222-29CF7D63CB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864702-96E9-9347-A51B-CE932E6A0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8B51-5799-43C2-88B2-6A2A30FEFD85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DCC470-C0A5-14AC-E732-B855D16C4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70A1BB-9781-DA6F-FD5F-E87DFC298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A3695-E1F9-4891-BA0E-24F217EDB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996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A02039C-C804-32AA-B00F-E7C7555AC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1EDC61-88D8-05B8-8134-1448DC30A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05BD5F-5D97-BF11-BFCC-3238B4D7B1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98B51-5799-43C2-88B2-6A2A30FEFD85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615449-AA5F-F5CA-225F-0620B0EFD8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47EFBF-9B18-4738-8549-8319C499EC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A3695-E1F9-4891-BA0E-24F217EDB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942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wdr498.pythonanywhere.com/poll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3.svg"/><Relationship Id="rId9" Type="http://schemas.openxmlformats.org/officeDocument/2006/relationships/image" Target="../media/image13.web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FD120E-1285-A8BD-BB0A-201B8E5EC8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9914" y="1520889"/>
            <a:ext cx="7032171" cy="3029105"/>
          </a:xfrm>
        </p:spPr>
        <p:txBody>
          <a:bodyPr>
            <a:noAutofit/>
          </a:bodyPr>
          <a:lstStyle/>
          <a:p>
            <a:r>
              <a:rPr lang="ko-KR" altLang="en-US" sz="8000" dirty="0">
                <a:solidFill>
                  <a:srgbClr val="116565"/>
                </a:solidFill>
                <a:latin typeface="박용준 투사회보" panose="02020603020101020101" pitchFamily="18" charset="-127"/>
                <a:ea typeface="박용준 투사회보" panose="02020603020101020101" pitchFamily="18" charset="-127"/>
                <a:cs typeface="박용준 투사회보" panose="02020603020101020101" pitchFamily="18" charset="-127"/>
              </a:rPr>
              <a:t>집</a:t>
            </a:r>
            <a:r>
              <a:rPr lang="ko-KR" altLang="en-US" sz="8000" dirty="0">
                <a:solidFill>
                  <a:srgbClr val="528888"/>
                </a:solidFill>
                <a:latin typeface="박용준 투사회보" panose="02020603020101020101" pitchFamily="18" charset="-127"/>
                <a:ea typeface="박용준 투사회보" panose="02020603020101020101" pitchFamily="18" charset="-127"/>
                <a:cs typeface="박용준 투사회보" panose="02020603020101020101" pitchFamily="18" charset="-127"/>
              </a:rPr>
              <a:t>집</a:t>
            </a:r>
            <a:r>
              <a:rPr lang="ko-KR" altLang="en-US" sz="8000" dirty="0">
                <a:solidFill>
                  <a:srgbClr val="FFC000"/>
                </a:solidFill>
                <a:latin typeface="박용준 투사회보" panose="02020603020101020101" pitchFamily="18" charset="-127"/>
                <a:ea typeface="박용준 투사회보" panose="02020603020101020101" pitchFamily="18" charset="-127"/>
                <a:cs typeface="박용준 투사회보" panose="02020603020101020101" pitchFamily="18" charset="-127"/>
              </a:rPr>
              <a:t> </a:t>
            </a:r>
            <a:br>
              <a:rPr lang="en-US" altLang="ko-KR" sz="8000" dirty="0">
                <a:solidFill>
                  <a:srgbClr val="FFC000"/>
                </a:solidFill>
                <a:latin typeface="박용준 투사회보" panose="02020603020101020101" pitchFamily="18" charset="-127"/>
                <a:ea typeface="박용준 투사회보" panose="02020603020101020101" pitchFamily="18" charset="-127"/>
                <a:cs typeface="박용준 투사회보" panose="02020603020101020101" pitchFamily="18" charset="-127"/>
              </a:rPr>
            </a:br>
            <a:r>
              <a:rPr lang="ko-KR" altLang="en-US" sz="8000" dirty="0">
                <a:latin typeface="박용준 투사회보" panose="02020603020101020101" pitchFamily="18" charset="-127"/>
                <a:ea typeface="박용준 투사회보" panose="02020603020101020101" pitchFamily="18" charset="-127"/>
                <a:cs typeface="박용준 투사회보" panose="02020603020101020101" pitchFamily="18" charset="-127"/>
              </a:rPr>
              <a:t>프로젝트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88ADC7-E48E-BEB7-83D7-5008CE8BED35}"/>
              </a:ext>
            </a:extLst>
          </p:cNvPr>
          <p:cNvSpPr txBox="1"/>
          <p:nvPr/>
        </p:nvSpPr>
        <p:spPr>
          <a:xfrm>
            <a:off x="3412666" y="4528406"/>
            <a:ext cx="4769254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3</a:t>
            </a:r>
            <a:r>
              <a:rPr lang="ko-KR" altLang="en-US" sz="2400" b="1" dirty="0"/>
              <a:t>조</a:t>
            </a:r>
            <a:r>
              <a:rPr lang="en-US" altLang="ko-KR" sz="2400" b="1" dirty="0"/>
              <a:t>   </a:t>
            </a:r>
            <a:r>
              <a:rPr lang="ko-KR" altLang="en-US" dirty="0"/>
              <a:t>박성호</a:t>
            </a:r>
            <a:r>
              <a:rPr lang="en-US" altLang="ko-KR" dirty="0"/>
              <a:t>(</a:t>
            </a:r>
            <a:r>
              <a:rPr lang="ko-KR" altLang="en-US" dirty="0"/>
              <a:t>팀장</a:t>
            </a:r>
            <a:r>
              <a:rPr lang="en-US" altLang="ko-KR" dirty="0"/>
              <a:t>), </a:t>
            </a:r>
            <a:r>
              <a:rPr lang="ko-KR" altLang="en-US" dirty="0"/>
              <a:t>노승우</a:t>
            </a:r>
            <a:r>
              <a:rPr lang="en-US" altLang="ko-KR" dirty="0"/>
              <a:t>, </a:t>
            </a:r>
            <a:r>
              <a:rPr lang="ko-KR" altLang="en-US" dirty="0" err="1"/>
              <a:t>오화룡</a:t>
            </a:r>
            <a:r>
              <a:rPr lang="en-US" altLang="ko-KR" dirty="0"/>
              <a:t>, </a:t>
            </a:r>
            <a:r>
              <a:rPr lang="ko-KR" altLang="en-US" dirty="0"/>
              <a:t>이유진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085536-1AC6-1365-1EA2-970493E4A6ED}"/>
              </a:ext>
            </a:extLst>
          </p:cNvPr>
          <p:cNvSpPr/>
          <p:nvPr/>
        </p:nvSpPr>
        <p:spPr>
          <a:xfrm>
            <a:off x="2782122" y="1872526"/>
            <a:ext cx="2560292" cy="1978915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4B711F-0816-F7BF-EF2B-3A6B61FB5CF3}"/>
              </a:ext>
            </a:extLst>
          </p:cNvPr>
          <p:cNvSpPr txBox="1"/>
          <p:nvPr/>
        </p:nvSpPr>
        <p:spPr>
          <a:xfrm>
            <a:off x="4400550" y="2092543"/>
            <a:ext cx="35734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1D4F50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“          ”</a:t>
            </a:r>
            <a:endParaRPr lang="ko-KR" altLang="en-US" sz="4400" dirty="0">
              <a:solidFill>
                <a:srgbClr val="1D4F50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8071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C25578D3-4DF9-BD99-8703-B1CFB533B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18" y="-130986"/>
            <a:ext cx="1245649" cy="1610307"/>
          </a:xfrm>
          <a:noFill/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b="1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박용준 투사회보" panose="02020603020101020101" pitchFamily="18" charset="-127"/>
              </a:rPr>
              <a:t>3.</a:t>
            </a:r>
            <a:endParaRPr lang="ko-KR" altLang="en-US" sz="54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  <a:cs typeface="박용준 투사회보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D52C98-66E3-BA8B-8BD6-DC9A06AEFEE5}"/>
              </a:ext>
            </a:extLst>
          </p:cNvPr>
          <p:cNvSpPr txBox="1"/>
          <p:nvPr/>
        </p:nvSpPr>
        <p:spPr>
          <a:xfrm>
            <a:off x="98218" y="1063823"/>
            <a:ext cx="12955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박용준 투사회보" panose="02020603020101020101" pitchFamily="18" charset="-127"/>
              </a:rPr>
              <a:t>홈페이지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Bold" panose="02020603020101020101" pitchFamily="18" charset="-127"/>
              <a:ea typeface="강원교육모두 Bold" panose="02020603020101020101" pitchFamily="18" charset="-127"/>
              <a:cs typeface="박용준 투사회보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박용준 투사회보" panose="02020603020101020101" pitchFamily="18" charset="-127"/>
              </a:rPr>
              <a:t>소개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Bold" panose="02020603020101020101" pitchFamily="18" charset="-127"/>
              <a:ea typeface="강원교육모두 Bold" panose="02020603020101020101" pitchFamily="18" charset="-127"/>
              <a:cs typeface="박용준 투사회보" panose="02020603020101020101" pitchFamily="18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FFEF465-70F0-803A-D2AC-372FEEBD3570}"/>
              </a:ext>
            </a:extLst>
          </p:cNvPr>
          <p:cNvSpPr/>
          <p:nvPr/>
        </p:nvSpPr>
        <p:spPr>
          <a:xfrm>
            <a:off x="98218" y="2643112"/>
            <a:ext cx="2144920" cy="415368"/>
          </a:xfrm>
          <a:prstGeom prst="roundRect">
            <a:avLst>
              <a:gd name="adj" fmla="val 343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EF4958-BB83-F731-0970-A06175C3B06C}"/>
              </a:ext>
            </a:extLst>
          </p:cNvPr>
          <p:cNvSpPr txBox="1"/>
          <p:nvPr/>
        </p:nvSpPr>
        <p:spPr>
          <a:xfrm>
            <a:off x="131564" y="2025806"/>
            <a:ext cx="1927226" cy="98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01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탭메뉴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 소개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Light" panose="02020603020101020101" pitchFamily="18" charset="-127"/>
              <a:ea typeface="강원교육모두 Light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28888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rPr>
              <a:t>02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28888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rPr>
              <a:t>홈페이지 디자인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Light" panose="02020603020101020101" pitchFamily="18" charset="-127"/>
              <a:ea typeface="강원교육모두 Light" panose="02020603020101020101" pitchFamily="18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3E67E9-E2B0-1CC4-08CC-35C5D089EC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882" y="3954662"/>
            <a:ext cx="5423192" cy="16237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657C083-FBEB-E6CF-BCE2-0DDAC004D3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506" y="1078976"/>
            <a:ext cx="2380692" cy="187479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F1CF2EC-A9D5-DA73-E741-C98E08233F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837" y="892389"/>
            <a:ext cx="1955800" cy="18243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AB7D21B-F137-5C78-4C85-ACE2F519F988}"/>
              </a:ext>
            </a:extLst>
          </p:cNvPr>
          <p:cNvSpPr txBox="1"/>
          <p:nvPr/>
        </p:nvSpPr>
        <p:spPr>
          <a:xfrm>
            <a:off x="2410882" y="369169"/>
            <a:ext cx="1200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1D4F50"/>
                </a:solidFill>
                <a:effectLst/>
                <a:highlight>
                  <a:srgbClr val="F2F2F2"/>
                </a:highlight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rPr>
              <a:t>01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D4F50"/>
                </a:solidFill>
                <a:effectLst/>
                <a:highlight>
                  <a:srgbClr val="F2F2F2"/>
                </a:highlight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rPr>
              <a:t>로고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45B4C0-E9AD-2787-3696-D3204D821F83}"/>
              </a:ext>
            </a:extLst>
          </p:cNvPr>
          <p:cNvSpPr txBox="1"/>
          <p:nvPr/>
        </p:nvSpPr>
        <p:spPr>
          <a:xfrm>
            <a:off x="5565837" y="369169"/>
            <a:ext cx="1210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1D4F50"/>
                </a:solidFill>
                <a:effectLst/>
                <a:highlight>
                  <a:srgbClr val="F2F2F2"/>
                </a:highlight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rPr>
              <a:t>02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D4F50"/>
                </a:solidFill>
                <a:effectLst/>
                <a:highlight>
                  <a:srgbClr val="F2F2F2"/>
                </a:highlight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rPr>
              <a:t>폰트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05B48-5D77-E28C-9258-7CC53386A2F6}"/>
              </a:ext>
            </a:extLst>
          </p:cNvPr>
          <p:cNvSpPr txBox="1"/>
          <p:nvPr/>
        </p:nvSpPr>
        <p:spPr>
          <a:xfrm>
            <a:off x="2477621" y="3546728"/>
            <a:ext cx="1181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1D4F50"/>
                </a:solidFill>
                <a:effectLst/>
                <a:highlight>
                  <a:srgbClr val="F2F2F2"/>
                </a:highlight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rPr>
              <a:t>03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D4F50"/>
                </a:solidFill>
                <a:effectLst/>
                <a:highlight>
                  <a:srgbClr val="F2F2F2"/>
                </a:highlight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rPr>
              <a:t>색상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2995C33-64D5-6482-9233-26E496FF1430}"/>
              </a:ext>
            </a:extLst>
          </p:cNvPr>
          <p:cNvSpPr/>
          <p:nvPr/>
        </p:nvSpPr>
        <p:spPr>
          <a:xfrm>
            <a:off x="8005001" y="369169"/>
            <a:ext cx="3587363" cy="4963253"/>
          </a:xfrm>
          <a:prstGeom prst="roundRect">
            <a:avLst>
              <a:gd name="adj" fmla="val 89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A0E254-DE98-75DE-F431-F16CAAAF67F1}"/>
              </a:ext>
            </a:extLst>
          </p:cNvPr>
          <p:cNvSpPr txBox="1"/>
          <p:nvPr/>
        </p:nvSpPr>
        <p:spPr>
          <a:xfrm>
            <a:off x="8232964" y="643802"/>
            <a:ext cx="3131436" cy="4317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rPr>
              <a:t>01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rPr>
              <a:t> 로고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강원교육모두 Bold" panose="02020603020101020101" pitchFamily="18" charset="-127"/>
              <a:ea typeface="강원교육모두 Bold" panose="02020603020101020101" pitchFamily="18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집 형태를 사용하여 부동산과 관련된 이미지를 단순하게 나타냄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강원교육모두 Light" panose="02020603020101020101" pitchFamily="18" charset="-127"/>
              <a:ea typeface="강원교육모두 Light" panose="02020603020101020101" pitchFamily="18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강원교육모두 Light" panose="02020603020101020101" pitchFamily="18" charset="-127"/>
              <a:ea typeface="강원교육모두 Light" panose="02020603020101020101" pitchFamily="18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rPr>
              <a:t>02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rPr>
              <a:t>폰트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강원교육모두 Bold" panose="02020603020101020101" pitchFamily="18" charset="-127"/>
              <a:ea typeface="강원교육모두 Bold" panose="02020603020101020101" pitchFamily="18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진실을 담는 글씨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,</a:t>
            </a: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“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박용준투사회보체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“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사용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강원교육모두 Light" panose="02020603020101020101" pitchFamily="18" charset="-127"/>
              <a:ea typeface="강원교육모두 Light" panose="02020603020101020101" pitchFamily="18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강원교육모두 Light" panose="02020603020101020101" pitchFamily="18" charset="-127"/>
              <a:ea typeface="강원교육모두 Light" panose="02020603020101020101" pitchFamily="18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rPr>
              <a:t>03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rPr>
              <a:t>색상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강원교육모두 Bold" panose="02020603020101020101" pitchFamily="18" charset="-127"/>
              <a:ea typeface="강원교육모두 Bold" panose="02020603020101020101" pitchFamily="18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신뢰감과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따뜻한느낌을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 주는 녹색 계열을 사용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강원교육모두 Light" panose="02020603020101020101" pitchFamily="18" charset="-127"/>
              <a:ea typeface="강원교육모두 Light" panose="02020603020101020101" pitchFamily="18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A0A0D2-7A49-DF81-E563-FE173CC2DABE}"/>
              </a:ext>
            </a:extLst>
          </p:cNvPr>
          <p:cNvSpPr txBox="1"/>
          <p:nvPr/>
        </p:nvSpPr>
        <p:spPr>
          <a:xfrm>
            <a:off x="5565837" y="2617644"/>
            <a:ext cx="196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박용준 투사회보" panose="02020603020101020101" pitchFamily="18" charset="-127"/>
                <a:ea typeface="박용준 투사회보" panose="02020603020101020101" pitchFamily="18" charset="-127"/>
                <a:cs typeface="박용준 투사회보" panose="02020603020101020101" pitchFamily="18" charset="-127"/>
              </a:rPr>
              <a:t>&lt;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박용준 투사회보" panose="02020603020101020101" pitchFamily="18" charset="-127"/>
                <a:ea typeface="박용준 투사회보" panose="02020603020101020101" pitchFamily="18" charset="-127"/>
                <a:cs typeface="박용준 투사회보" panose="02020603020101020101" pitchFamily="18" charset="-127"/>
              </a:rPr>
              <a:t>박용준투사회보체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박용준 투사회보" panose="02020603020101020101" pitchFamily="18" charset="-127"/>
                <a:ea typeface="박용준 투사회보" panose="02020603020101020101" pitchFamily="18" charset="-127"/>
                <a:cs typeface="박용준 투사회보" panose="02020603020101020101" pitchFamily="18" charset="-127"/>
              </a:rPr>
              <a:t>&gt;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박용준 투사회보" panose="02020603020101020101" pitchFamily="18" charset="-127"/>
              <a:ea typeface="박용준 투사회보" panose="02020603020101020101" pitchFamily="18" charset="-127"/>
              <a:cs typeface="박용준 투사회보" panose="02020603020101020101" pitchFamily="18" charset="-127"/>
            </a:endParaRPr>
          </a:p>
        </p:txBody>
      </p:sp>
      <p:sp>
        <p:nvSpPr>
          <p:cNvPr id="4" name="십자형 3">
            <a:extLst>
              <a:ext uri="{FF2B5EF4-FFF2-40B4-BE49-F238E27FC236}">
                <a16:creationId xmlns:a16="http://schemas.microsoft.com/office/drawing/2014/main" id="{054CD136-8A84-ABC3-62F1-B522A708F02C}"/>
              </a:ext>
            </a:extLst>
          </p:cNvPr>
          <p:cNvSpPr/>
          <p:nvPr/>
        </p:nvSpPr>
        <p:spPr>
          <a:xfrm>
            <a:off x="4751340" y="2832751"/>
            <a:ext cx="675459" cy="688582"/>
          </a:xfrm>
          <a:prstGeom prst="plus">
            <a:avLst>
              <a:gd name="adj" fmla="val 40602"/>
            </a:avLst>
          </a:prstGeom>
          <a:solidFill>
            <a:srgbClr val="C4E9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279A886-7CB9-67B0-EF96-30FA0F13A58C}"/>
              </a:ext>
            </a:extLst>
          </p:cNvPr>
          <p:cNvSpPr/>
          <p:nvPr/>
        </p:nvSpPr>
        <p:spPr>
          <a:xfrm>
            <a:off x="2421506" y="5700099"/>
            <a:ext cx="9170858" cy="523220"/>
          </a:xfrm>
          <a:prstGeom prst="roundRect">
            <a:avLst>
              <a:gd name="adj" fmla="val 25493"/>
            </a:avLst>
          </a:prstGeom>
          <a:solidFill>
            <a:srgbClr val="C4E9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신뢰감과 친근한 느낌을 받을 수 있도록 색상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글꼴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모양 등에서 부드러운 느낌을 주도록 하였습니다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94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B416D7D-104E-8AFC-E2BC-3CEF254504B7}"/>
              </a:ext>
            </a:extLst>
          </p:cNvPr>
          <p:cNvSpPr/>
          <p:nvPr/>
        </p:nvSpPr>
        <p:spPr>
          <a:xfrm>
            <a:off x="98218" y="2154162"/>
            <a:ext cx="2144920" cy="415368"/>
          </a:xfrm>
          <a:prstGeom prst="roundRect">
            <a:avLst>
              <a:gd name="adj" fmla="val 343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25578D3-4DF9-BD99-8703-B1CFB533B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18" y="-130986"/>
            <a:ext cx="1245649" cy="1610307"/>
          </a:xfrm>
          <a:noFill/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b="1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박용준 투사회보" panose="02020603020101020101" pitchFamily="18" charset="-127"/>
              </a:rPr>
              <a:t>4.</a:t>
            </a:r>
            <a:endParaRPr lang="ko-KR" altLang="en-US" sz="54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  <a:cs typeface="박용준 투사회보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D52C98-66E3-BA8B-8BD6-DC9A06AEFEE5}"/>
              </a:ext>
            </a:extLst>
          </p:cNvPr>
          <p:cNvSpPr txBox="1"/>
          <p:nvPr/>
        </p:nvSpPr>
        <p:spPr>
          <a:xfrm>
            <a:off x="98218" y="1063823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박용준 투사회보" panose="02020603020101020101" pitchFamily="18" charset="-127"/>
              </a:rPr>
              <a:t>코드 설명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Bold" panose="02020603020101020101" pitchFamily="18" charset="-127"/>
              <a:ea typeface="강원교육모두 Bold" panose="02020603020101020101" pitchFamily="18" charset="-127"/>
              <a:cs typeface="박용준 투사회보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EF4958-BB83-F731-0970-A06175C3B06C}"/>
              </a:ext>
            </a:extLst>
          </p:cNvPr>
          <p:cNvSpPr txBox="1"/>
          <p:nvPr/>
        </p:nvSpPr>
        <p:spPr>
          <a:xfrm>
            <a:off x="131564" y="2025806"/>
            <a:ext cx="19272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28888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rPr>
              <a:t>01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28888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rPr>
              <a:t>회원가입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28888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rPr>
              <a:t>/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28888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rPr>
              <a:t>로그인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528888"/>
              </a:solidFill>
              <a:effectLst/>
              <a:uLnTx/>
              <a:uFillTx/>
              <a:latin typeface="강원교육모두 Bold" panose="02020603020101020101" pitchFamily="18" charset="-127"/>
              <a:ea typeface="강원교육모두 Bold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rPr>
              <a:t>0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2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게시판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Light" panose="02020603020101020101" pitchFamily="18" charset="-127"/>
              <a:ea typeface="강원교육모두 Light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03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메인 코드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1 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지도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04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메인 코드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2 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청약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Light" panose="02020603020101020101" pitchFamily="18" charset="-127"/>
              <a:ea typeface="강원교육모두 Light" panose="02020603020101020101" pitchFamily="18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9414F7-FC44-F47E-ACE5-34691668F3FA}"/>
              </a:ext>
            </a:extLst>
          </p:cNvPr>
          <p:cNvSpPr txBox="1"/>
          <p:nvPr/>
        </p:nvSpPr>
        <p:spPr>
          <a:xfrm>
            <a:off x="9318397" y="297595"/>
            <a:ext cx="2531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D4F50"/>
                </a:solidFill>
                <a:effectLst/>
                <a:highlight>
                  <a:srgbClr val="F2F2F2"/>
                </a:highlight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rPr>
              <a:t>로그인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1D4F50"/>
                </a:solidFill>
                <a:effectLst/>
                <a:highlight>
                  <a:srgbClr val="F2F2F2"/>
                </a:highlight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rPr>
              <a:t>/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D4F50"/>
                </a:solidFill>
                <a:effectLst/>
                <a:highlight>
                  <a:srgbClr val="F2F2F2"/>
                </a:highlight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rPr>
              <a:t>회원가입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83BDBE-9E37-CD3F-EF05-E789EA664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3178" y="297595"/>
            <a:ext cx="5478460" cy="30199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684A3CF-26D7-2F29-74CD-021FE2180C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6965" y="3429000"/>
            <a:ext cx="5570885" cy="30044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C47301-A36D-C0EA-C9E4-DE250207F5B2}"/>
              </a:ext>
            </a:extLst>
          </p:cNvPr>
          <p:cNvSpPr txBox="1"/>
          <p:nvPr/>
        </p:nvSpPr>
        <p:spPr>
          <a:xfrm>
            <a:off x="7987848" y="1587043"/>
            <a:ext cx="39677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&lt;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로그인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소셜 로그인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데이터베이스에 저장된 회원만 로그인 가능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9D4972-48AC-A9AC-985A-88997F40A939}"/>
              </a:ext>
            </a:extLst>
          </p:cNvPr>
          <p:cNvSpPr txBox="1"/>
          <p:nvPr/>
        </p:nvSpPr>
        <p:spPr>
          <a:xfrm>
            <a:off x="7987848" y="4290419"/>
            <a:ext cx="3256020" cy="12815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&lt;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회원 가입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&gt;</a:t>
            </a:r>
          </a:p>
          <a:p>
            <a:pPr marL="285750" indent="-285750">
              <a:lnSpc>
                <a:spcPts val="2400"/>
              </a:lnSpc>
              <a:buFontTx/>
              <a:buChar char="-"/>
            </a:pP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개인과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사업자로 나누어 가입 가능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lnSpc>
                <a:spcPts val="24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사업자는 사업자 등록증 등록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  <a:p>
            <a:pPr marL="285750" indent="-285750">
              <a:lnSpc>
                <a:spcPts val="2400"/>
              </a:lnSpc>
              <a:buFontTx/>
              <a:buChar char="-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유효성 검사를 통해 데이터 검증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1283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B416D7D-104E-8AFC-E2BC-3CEF254504B7}"/>
              </a:ext>
            </a:extLst>
          </p:cNvPr>
          <p:cNvSpPr/>
          <p:nvPr/>
        </p:nvSpPr>
        <p:spPr>
          <a:xfrm>
            <a:off x="98218" y="2154162"/>
            <a:ext cx="2144920" cy="415368"/>
          </a:xfrm>
          <a:prstGeom prst="roundRect">
            <a:avLst>
              <a:gd name="adj" fmla="val 343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25578D3-4DF9-BD99-8703-B1CFB533B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18" y="-130986"/>
            <a:ext cx="1245649" cy="1610307"/>
          </a:xfrm>
          <a:noFill/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b="1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박용준 투사회보" panose="02020603020101020101" pitchFamily="18" charset="-127"/>
              </a:rPr>
              <a:t>4.</a:t>
            </a:r>
            <a:endParaRPr lang="ko-KR" altLang="en-US" sz="54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  <a:cs typeface="박용준 투사회보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D52C98-66E3-BA8B-8BD6-DC9A06AEFEE5}"/>
              </a:ext>
            </a:extLst>
          </p:cNvPr>
          <p:cNvSpPr txBox="1"/>
          <p:nvPr/>
        </p:nvSpPr>
        <p:spPr>
          <a:xfrm>
            <a:off x="98218" y="1063823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whit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박용준 투사회보" panose="02020603020101020101" pitchFamily="18" charset="-127"/>
              </a:rPr>
              <a:t>코드 설명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Bold" panose="02020603020101020101" pitchFamily="18" charset="-127"/>
              <a:ea typeface="강원교육모두 Bold" panose="02020603020101020101" pitchFamily="18" charset="-127"/>
              <a:cs typeface="박용준 투사회보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EF4958-BB83-F731-0970-A06175C3B06C}"/>
              </a:ext>
            </a:extLst>
          </p:cNvPr>
          <p:cNvSpPr txBox="1"/>
          <p:nvPr/>
        </p:nvSpPr>
        <p:spPr>
          <a:xfrm>
            <a:off x="131564" y="2025806"/>
            <a:ext cx="19272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28888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rPr>
              <a:t>01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28888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rPr>
              <a:t>회원가입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28888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rPr>
              <a:t>/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28888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rPr>
              <a:t>로그인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528888"/>
              </a:solidFill>
              <a:effectLst/>
              <a:uLnTx/>
              <a:uFillTx/>
              <a:latin typeface="강원교육모두 Bold" panose="02020603020101020101" pitchFamily="18" charset="-127"/>
              <a:ea typeface="강원교육모두 Bold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0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2 </a:t>
            </a:r>
            <a:r>
              <a:rPr lang="ko-KR" altLang="en-US" sz="1600" dirty="0">
                <a:solidFill>
                  <a:schemeClr val="bg1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게시판</a:t>
            </a:r>
            <a:endParaRPr lang="en-US" altLang="ko-KR" sz="1600" dirty="0">
              <a:solidFill>
                <a:schemeClr val="bg1"/>
              </a:solidFill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03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메인 코드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1 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지도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chemeClr val="bg1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04 </a:t>
            </a:r>
            <a:r>
              <a:rPr lang="ko-KR" altLang="en-US" sz="1600" dirty="0">
                <a:solidFill>
                  <a:schemeClr val="bg1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메인 코드 </a:t>
            </a:r>
            <a:r>
              <a:rPr lang="en-US" altLang="ko-KR" sz="1600" dirty="0">
                <a:solidFill>
                  <a:schemeClr val="bg1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2 (</a:t>
            </a:r>
            <a:r>
              <a:rPr lang="ko-KR" altLang="en-US" sz="1600" dirty="0">
                <a:solidFill>
                  <a:schemeClr val="bg1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청약</a:t>
            </a:r>
            <a:r>
              <a:rPr lang="en-US" altLang="ko-KR" sz="1600" dirty="0">
                <a:solidFill>
                  <a:schemeClr val="bg1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강원교육모두 Light" panose="02020603020101020101" pitchFamily="18" charset="-127"/>
              <a:ea typeface="강원교육모두 Light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Light" panose="02020603020101020101" pitchFamily="18" charset="-127"/>
              <a:ea typeface="강원교육모두 Light" panose="02020603020101020101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E412F1-F935-13E6-2C37-C1353CBBF1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960" y="771839"/>
            <a:ext cx="6396296" cy="24081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72ECE2-3033-3FFE-9082-E9141C84C0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960" y="3277640"/>
            <a:ext cx="8934718" cy="26485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9414F7-FC44-F47E-ACE5-34691668F3FA}"/>
              </a:ext>
            </a:extLst>
          </p:cNvPr>
          <p:cNvSpPr txBox="1"/>
          <p:nvPr/>
        </p:nvSpPr>
        <p:spPr>
          <a:xfrm>
            <a:off x="10068602" y="297595"/>
            <a:ext cx="17812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800" dirty="0">
                <a:solidFill>
                  <a:srgbClr val="1D4F50"/>
                </a:solidFill>
                <a:highlight>
                  <a:srgbClr val="F2F2F2"/>
                </a:highlight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소셜 로그인 </a:t>
            </a:r>
            <a:endParaRPr lang="en-US" altLang="ko-KR" sz="2800" dirty="0">
              <a:solidFill>
                <a:srgbClr val="1D4F50"/>
              </a:solidFill>
              <a:highlight>
                <a:srgbClr val="F2F2F2"/>
              </a:highlight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r"/>
            <a:r>
              <a:rPr lang="ko-KR" altLang="en-US" sz="2800" dirty="0">
                <a:solidFill>
                  <a:srgbClr val="1D4F50"/>
                </a:solidFill>
                <a:highlight>
                  <a:srgbClr val="F2F2F2"/>
                </a:highlight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설정 및</a:t>
            </a:r>
            <a:r>
              <a:rPr lang="en-US" altLang="ko-KR" sz="2800" dirty="0">
                <a:solidFill>
                  <a:srgbClr val="1D4F50"/>
                </a:solidFill>
                <a:highlight>
                  <a:srgbClr val="F2F2F2"/>
                </a:highlight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sz="2800" dirty="0">
                <a:solidFill>
                  <a:srgbClr val="1D4F50"/>
                </a:solidFill>
                <a:highlight>
                  <a:srgbClr val="F2F2F2"/>
                </a:highlight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코드</a:t>
            </a:r>
          </a:p>
        </p:txBody>
      </p:sp>
    </p:spTree>
    <p:extLst>
      <p:ext uri="{BB962C8B-B14F-4D97-AF65-F5344CB8AC3E}">
        <p14:creationId xmlns:p14="http://schemas.microsoft.com/office/powerpoint/2010/main" val="3335755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FFEF465-70F0-803A-D2AC-372FEEBD3570}"/>
              </a:ext>
            </a:extLst>
          </p:cNvPr>
          <p:cNvSpPr/>
          <p:nvPr/>
        </p:nvSpPr>
        <p:spPr>
          <a:xfrm>
            <a:off x="98218" y="2643112"/>
            <a:ext cx="2144920" cy="415368"/>
          </a:xfrm>
          <a:prstGeom prst="roundRect">
            <a:avLst>
              <a:gd name="adj" fmla="val 343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14F2F-7A2E-B3FA-3197-C7D9A603E0E1}"/>
              </a:ext>
            </a:extLst>
          </p:cNvPr>
          <p:cNvSpPr txBox="1"/>
          <p:nvPr/>
        </p:nvSpPr>
        <p:spPr>
          <a:xfrm>
            <a:off x="131564" y="2025806"/>
            <a:ext cx="19272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01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회원가입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/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로그인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rgbClr val="528888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0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28888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2 </a:t>
            </a:r>
            <a:r>
              <a:rPr lang="ko-KR" altLang="en-US" sz="1600" dirty="0">
                <a:solidFill>
                  <a:srgbClr val="528888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게시판</a:t>
            </a:r>
            <a:endParaRPr lang="en-US" altLang="ko-KR" sz="1600" dirty="0">
              <a:solidFill>
                <a:srgbClr val="528888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03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메인 코드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1 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지도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chemeClr val="bg1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04 </a:t>
            </a:r>
            <a:r>
              <a:rPr lang="ko-KR" altLang="en-US" sz="1600" dirty="0">
                <a:solidFill>
                  <a:schemeClr val="bg1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메인 코드 </a:t>
            </a:r>
            <a:r>
              <a:rPr lang="en-US" altLang="ko-KR" sz="1600" dirty="0">
                <a:solidFill>
                  <a:schemeClr val="bg1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2 (</a:t>
            </a:r>
            <a:r>
              <a:rPr lang="ko-KR" altLang="en-US" sz="1600" dirty="0">
                <a:solidFill>
                  <a:schemeClr val="bg1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청약</a:t>
            </a:r>
            <a:r>
              <a:rPr lang="en-US" altLang="ko-KR" sz="1600" dirty="0">
                <a:solidFill>
                  <a:schemeClr val="bg1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강원교육모두 Light" panose="02020603020101020101" pitchFamily="18" charset="-127"/>
              <a:ea typeface="강원교육모두 Light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Light" panose="02020603020101020101" pitchFamily="18" charset="-127"/>
              <a:ea typeface="강원교육모두 Light" panose="02020603020101020101" pitchFamily="18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B8FA9F11-EB91-8745-07E1-93DC931006C4}"/>
              </a:ext>
            </a:extLst>
          </p:cNvPr>
          <p:cNvSpPr txBox="1">
            <a:spLocks/>
          </p:cNvSpPr>
          <p:nvPr/>
        </p:nvSpPr>
        <p:spPr>
          <a:xfrm>
            <a:off x="98218" y="-130986"/>
            <a:ext cx="1245649" cy="161030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5400" b="1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박용준 투사회보" panose="02020603020101020101" pitchFamily="18" charset="-127"/>
              </a:rPr>
              <a:t>4.</a:t>
            </a:r>
            <a:endParaRPr lang="ko-KR" altLang="en-US" sz="54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  <a:cs typeface="박용준 투사회보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774CD3-262D-DA8F-3031-5DAA1953FFA2}"/>
              </a:ext>
            </a:extLst>
          </p:cNvPr>
          <p:cNvSpPr txBox="1"/>
          <p:nvPr/>
        </p:nvSpPr>
        <p:spPr>
          <a:xfrm>
            <a:off x="98218" y="1063823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whit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박용준 투사회보" panose="02020603020101020101" pitchFamily="18" charset="-127"/>
              </a:rPr>
              <a:t>코드 설명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Bold" panose="02020603020101020101" pitchFamily="18" charset="-127"/>
              <a:ea typeface="강원교육모두 Bold" panose="02020603020101020101" pitchFamily="18" charset="-127"/>
              <a:cs typeface="박용준 투사회보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03C8666-6C24-61AE-021E-2FD1103AB7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2" t="4264" r="333" b="2784"/>
          <a:stretch/>
        </p:blipFill>
        <p:spPr>
          <a:xfrm>
            <a:off x="2055901" y="1587043"/>
            <a:ext cx="5844619" cy="50339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BDD2C90-6ACC-147D-B247-10CAF54B06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365" y="320478"/>
            <a:ext cx="4858893" cy="4950479"/>
          </a:xfrm>
          <a:prstGeom prst="rect">
            <a:avLst/>
          </a:prstGeom>
          <a:ln w="15875">
            <a:solidFill>
              <a:schemeClr val="bg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0E6161-87C4-5CBB-F451-A17B3408D45C}"/>
              </a:ext>
            </a:extLst>
          </p:cNvPr>
          <p:cNvSpPr txBox="1"/>
          <p:nvPr/>
        </p:nvSpPr>
        <p:spPr>
          <a:xfrm>
            <a:off x="2146986" y="237042"/>
            <a:ext cx="1927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1D4F50"/>
                </a:solidFill>
                <a:highlight>
                  <a:srgbClr val="F2F2F2"/>
                </a:highlight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게시판 페이지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00C21D-7299-6669-62DF-286D0233EF33}"/>
              </a:ext>
            </a:extLst>
          </p:cNvPr>
          <p:cNvSpPr txBox="1"/>
          <p:nvPr/>
        </p:nvSpPr>
        <p:spPr>
          <a:xfrm>
            <a:off x="2037060" y="1116988"/>
            <a:ext cx="1927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1D4F50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Models.py</a:t>
            </a:r>
            <a:endParaRPr lang="ko-KR" altLang="en-US" sz="2400" dirty="0">
              <a:solidFill>
                <a:srgbClr val="1D4F50"/>
              </a:solidFill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01DC19-C4B3-A3CA-C35F-7DDFD4866189}"/>
              </a:ext>
            </a:extLst>
          </p:cNvPr>
          <p:cNvSpPr txBox="1"/>
          <p:nvPr/>
        </p:nvSpPr>
        <p:spPr>
          <a:xfrm>
            <a:off x="9843202" y="5270957"/>
            <a:ext cx="1927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rgbClr val="1D4F50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Views.py</a:t>
            </a:r>
            <a:endParaRPr lang="ko-KR" altLang="en-US" sz="2400" dirty="0">
              <a:solidFill>
                <a:srgbClr val="1D4F50"/>
              </a:solidFill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574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FFEF465-70F0-803A-D2AC-372FEEBD3570}"/>
              </a:ext>
            </a:extLst>
          </p:cNvPr>
          <p:cNvSpPr/>
          <p:nvPr/>
        </p:nvSpPr>
        <p:spPr>
          <a:xfrm>
            <a:off x="98218" y="2643112"/>
            <a:ext cx="2144920" cy="415368"/>
          </a:xfrm>
          <a:prstGeom prst="roundRect">
            <a:avLst>
              <a:gd name="adj" fmla="val 343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14F2F-7A2E-B3FA-3197-C7D9A603E0E1}"/>
              </a:ext>
            </a:extLst>
          </p:cNvPr>
          <p:cNvSpPr txBox="1"/>
          <p:nvPr/>
        </p:nvSpPr>
        <p:spPr>
          <a:xfrm>
            <a:off x="131564" y="2025806"/>
            <a:ext cx="19272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01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회원가입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/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로그인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Light" panose="02020603020101020101" pitchFamily="18" charset="-127"/>
              <a:ea typeface="강원교육모두 Light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28888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rPr>
              <a:t>02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28888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rPr>
              <a:t>게시판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528888"/>
              </a:solidFill>
              <a:effectLst/>
              <a:uLnTx/>
              <a:uFillTx/>
              <a:latin typeface="강원교육모두 Bold" panose="02020603020101020101" pitchFamily="18" charset="-127"/>
              <a:ea typeface="강원교육모두 Bold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03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메인 코드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1 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지도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04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메인 코드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2 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청약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Light" panose="02020603020101020101" pitchFamily="18" charset="-127"/>
              <a:ea typeface="강원교육모두 Light" panose="02020603020101020101" pitchFamily="18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B8FA9F11-EB91-8745-07E1-93DC931006C4}"/>
              </a:ext>
            </a:extLst>
          </p:cNvPr>
          <p:cNvSpPr txBox="1">
            <a:spLocks/>
          </p:cNvSpPr>
          <p:nvPr/>
        </p:nvSpPr>
        <p:spPr>
          <a:xfrm>
            <a:off x="98218" y="-130986"/>
            <a:ext cx="1245649" cy="161030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박용준 투사회보" panose="02020603020101020101" pitchFamily="18" charset="-127"/>
              </a:rPr>
              <a:t>4.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Bold" panose="02020603020101020101" pitchFamily="18" charset="-127"/>
              <a:ea typeface="강원교육모두 Bold" panose="02020603020101020101" pitchFamily="18" charset="-127"/>
              <a:cs typeface="박용준 투사회보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774CD3-262D-DA8F-3031-5DAA1953FFA2}"/>
              </a:ext>
            </a:extLst>
          </p:cNvPr>
          <p:cNvSpPr txBox="1"/>
          <p:nvPr/>
        </p:nvSpPr>
        <p:spPr>
          <a:xfrm>
            <a:off x="98218" y="1063823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박용준 투사회보" panose="02020603020101020101" pitchFamily="18" charset="-127"/>
              </a:rPr>
              <a:t>코드 설명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Bold" panose="02020603020101020101" pitchFamily="18" charset="-127"/>
              <a:ea typeface="강원교육모두 Bold" panose="02020603020101020101" pitchFamily="18" charset="-127"/>
              <a:cs typeface="박용준 투사회보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4409AB-AB4B-335A-EA98-BF8ACF96C9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484" y="534313"/>
            <a:ext cx="7103380" cy="25678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64CBFA2-E82B-DA7F-5718-30CB94830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7018" y="2884603"/>
            <a:ext cx="4852689" cy="358208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4C4990AE-263F-0B34-876B-5219FDE0091B}"/>
              </a:ext>
            </a:extLst>
          </p:cNvPr>
          <p:cNvSpPr/>
          <p:nvPr/>
        </p:nvSpPr>
        <p:spPr>
          <a:xfrm rot="2294435">
            <a:off x="5194070" y="3401104"/>
            <a:ext cx="1128225" cy="4682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857087-8DA1-6E2B-ED59-6627AEA563A4}"/>
              </a:ext>
            </a:extLst>
          </p:cNvPr>
          <p:cNvSpPr txBox="1"/>
          <p:nvPr/>
        </p:nvSpPr>
        <p:spPr>
          <a:xfrm>
            <a:off x="9915516" y="391316"/>
            <a:ext cx="19271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1D4F50"/>
                </a:solidFill>
                <a:highlight>
                  <a:srgbClr val="F2F2F2"/>
                </a:highlight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게시판 페이지</a:t>
            </a:r>
            <a:endParaRPr lang="en-US" altLang="ko-KR" sz="2800" dirty="0">
              <a:solidFill>
                <a:srgbClr val="1D4F50"/>
              </a:solidFill>
              <a:highlight>
                <a:srgbClr val="F2F2F2"/>
              </a:highlight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r"/>
            <a:r>
              <a:rPr lang="ko-KR" altLang="en-US" sz="2800" dirty="0">
                <a:solidFill>
                  <a:srgbClr val="1D4F50"/>
                </a:solidFill>
                <a:highlight>
                  <a:srgbClr val="F2F2F2"/>
                </a:highlight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표시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F35C0C-C23C-EBA1-BEBD-7DDF4C7054AC}"/>
              </a:ext>
            </a:extLst>
          </p:cNvPr>
          <p:cNvSpPr txBox="1"/>
          <p:nvPr/>
        </p:nvSpPr>
        <p:spPr>
          <a:xfrm>
            <a:off x="2484105" y="3875866"/>
            <a:ext cx="3443571" cy="1711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600"/>
              </a:lnSpc>
              <a:buFontTx/>
              <a:buChar char="-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게시판 글쓰기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(+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수정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삭제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  <a:p>
            <a:pPr marL="285750" indent="-285750">
              <a:lnSpc>
                <a:spcPts val="2600"/>
              </a:lnSpc>
              <a:buFontTx/>
              <a:buChar char="-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댓글 기능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(+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댓글등록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수정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삭제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  <a:p>
            <a:pPr marL="285750" indent="-285750">
              <a:lnSpc>
                <a:spcPts val="2600"/>
              </a:lnSpc>
              <a:buFontTx/>
              <a:buChar char="-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추천 기능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ts val="2600"/>
              </a:lnSpc>
              <a:buFontTx/>
              <a:buChar char="-"/>
            </a:pP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최신순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or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추천수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필터로 정렬가능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indent="-285750">
              <a:lnSpc>
                <a:spcPts val="2600"/>
              </a:lnSpc>
              <a:buFontTx/>
              <a:buChar char="-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767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FFEF465-70F0-803A-D2AC-372FEEBD3570}"/>
              </a:ext>
            </a:extLst>
          </p:cNvPr>
          <p:cNvSpPr/>
          <p:nvPr/>
        </p:nvSpPr>
        <p:spPr>
          <a:xfrm>
            <a:off x="98218" y="3131268"/>
            <a:ext cx="2144920" cy="415368"/>
          </a:xfrm>
          <a:prstGeom prst="roundRect">
            <a:avLst>
              <a:gd name="adj" fmla="val 343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0D65C-257F-1F8F-E5EA-64686DE27CE5}"/>
              </a:ext>
            </a:extLst>
          </p:cNvPr>
          <p:cNvSpPr txBox="1"/>
          <p:nvPr/>
        </p:nvSpPr>
        <p:spPr>
          <a:xfrm>
            <a:off x="131564" y="2025806"/>
            <a:ext cx="19272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01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회원가입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/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로그인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Light" panose="02020603020101020101" pitchFamily="18" charset="-127"/>
              <a:ea typeface="강원교육모두 Light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02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게시판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Light" panose="02020603020101020101" pitchFamily="18" charset="-127"/>
              <a:ea typeface="강원교육모두 Light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28888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rPr>
              <a:t>03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28888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rPr>
              <a:t>메인 코드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28888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rPr>
              <a:t>1 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28888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rPr>
              <a:t>지도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28888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04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메인 코드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2 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청약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Light" panose="02020603020101020101" pitchFamily="18" charset="-127"/>
              <a:ea typeface="강원교육모두 Light" panose="02020603020101020101" pitchFamily="18" charset="-127"/>
              <a:cs typeface="+mn-cs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7844EEA-16ED-3C69-6898-CAEE84EC4ACC}"/>
              </a:ext>
            </a:extLst>
          </p:cNvPr>
          <p:cNvSpPr txBox="1">
            <a:spLocks/>
          </p:cNvSpPr>
          <p:nvPr/>
        </p:nvSpPr>
        <p:spPr>
          <a:xfrm>
            <a:off x="98218" y="-130986"/>
            <a:ext cx="1245649" cy="161030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박용준 투사회보" panose="02020603020101020101" pitchFamily="18" charset="-127"/>
              </a:rPr>
              <a:t>4.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Bold" panose="02020603020101020101" pitchFamily="18" charset="-127"/>
              <a:ea typeface="강원교육모두 Bold" panose="02020603020101020101" pitchFamily="18" charset="-127"/>
              <a:cs typeface="박용준 투사회보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14579E-FD38-123D-E6A1-5213BB145F35}"/>
              </a:ext>
            </a:extLst>
          </p:cNvPr>
          <p:cNvSpPr txBox="1"/>
          <p:nvPr/>
        </p:nvSpPr>
        <p:spPr>
          <a:xfrm>
            <a:off x="98218" y="1063823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박용준 투사회보" panose="02020603020101020101" pitchFamily="18" charset="-127"/>
              </a:rPr>
              <a:t>코드 설명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Bold" panose="02020603020101020101" pitchFamily="18" charset="-127"/>
              <a:ea typeface="강원교육모두 Bold" panose="02020603020101020101" pitchFamily="18" charset="-127"/>
              <a:cs typeface="박용준 투사회보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B49410C-D879-C8EB-D18C-C7D79BE27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136" y="297595"/>
            <a:ext cx="5272654" cy="40365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E9251C5-C53C-013B-40C4-FDBE396301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344" y="2234585"/>
            <a:ext cx="5982920" cy="4036536"/>
          </a:xfrm>
          <a:prstGeom prst="rect">
            <a:avLst/>
          </a:prstGeom>
          <a:ln w="15875">
            <a:solidFill>
              <a:schemeClr val="bg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98A8D0-A48D-7D71-2203-25DAC72D7185}"/>
              </a:ext>
            </a:extLst>
          </p:cNvPr>
          <p:cNvSpPr txBox="1"/>
          <p:nvPr/>
        </p:nvSpPr>
        <p:spPr>
          <a:xfrm>
            <a:off x="9018635" y="297595"/>
            <a:ext cx="28312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800" dirty="0">
                <a:solidFill>
                  <a:srgbClr val="1D4F50"/>
                </a:solidFill>
                <a:highlight>
                  <a:srgbClr val="F2F2F2"/>
                </a:highlight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지도 </a:t>
            </a:r>
            <a:r>
              <a:rPr lang="en-US" altLang="ko-KR" sz="2800" dirty="0">
                <a:solidFill>
                  <a:srgbClr val="1D4F50"/>
                </a:solidFill>
                <a:highlight>
                  <a:srgbClr val="F2F2F2"/>
                </a:highlight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API </a:t>
            </a:r>
            <a:r>
              <a:rPr lang="ko-KR" altLang="en-US" sz="2800" dirty="0">
                <a:solidFill>
                  <a:srgbClr val="1D4F50"/>
                </a:solidFill>
                <a:highlight>
                  <a:srgbClr val="F2F2F2"/>
                </a:highlight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데이터 파싱</a:t>
            </a:r>
            <a:endParaRPr lang="en-US" altLang="ko-KR" sz="2800" dirty="0">
              <a:solidFill>
                <a:srgbClr val="1D4F50"/>
              </a:solidFill>
              <a:highlight>
                <a:srgbClr val="F2F2F2"/>
              </a:highlight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r"/>
            <a:r>
              <a:rPr lang="en-US" altLang="ko-KR" sz="2800" dirty="0">
                <a:solidFill>
                  <a:srgbClr val="1D4F50"/>
                </a:solidFill>
                <a:highlight>
                  <a:srgbClr val="F2F2F2"/>
                </a:highlight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sz="2800" dirty="0">
                <a:solidFill>
                  <a:srgbClr val="1D4F50"/>
                </a:solidFill>
                <a:highlight>
                  <a:srgbClr val="F2F2F2"/>
                </a:highlight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및 지도 검색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459AA7C-EA28-F70F-F83B-8F089AD84D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4834" y="5790856"/>
            <a:ext cx="7651430" cy="67695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286712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FFEF465-70F0-803A-D2AC-372FEEBD3570}"/>
              </a:ext>
            </a:extLst>
          </p:cNvPr>
          <p:cNvSpPr/>
          <p:nvPr/>
        </p:nvSpPr>
        <p:spPr>
          <a:xfrm>
            <a:off x="98218" y="3131268"/>
            <a:ext cx="2144920" cy="415368"/>
          </a:xfrm>
          <a:prstGeom prst="roundRect">
            <a:avLst>
              <a:gd name="adj" fmla="val 343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0D65C-257F-1F8F-E5EA-64686DE27CE5}"/>
              </a:ext>
            </a:extLst>
          </p:cNvPr>
          <p:cNvSpPr txBox="1"/>
          <p:nvPr/>
        </p:nvSpPr>
        <p:spPr>
          <a:xfrm>
            <a:off x="131564" y="2025806"/>
            <a:ext cx="19272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01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회원가입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/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로그인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chemeClr val="bg1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0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2 </a:t>
            </a:r>
            <a:r>
              <a:rPr lang="ko-KR" altLang="en-US" sz="1600" dirty="0">
                <a:solidFill>
                  <a:schemeClr val="bg1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게시판</a:t>
            </a:r>
            <a:endParaRPr lang="en-US" altLang="ko-KR" sz="1600" dirty="0">
              <a:solidFill>
                <a:schemeClr val="bg1"/>
              </a:solidFill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28888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03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28888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메인 코드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28888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 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28888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지도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28888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chemeClr val="bg1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04 </a:t>
            </a:r>
            <a:r>
              <a:rPr lang="ko-KR" altLang="en-US" sz="1600" dirty="0">
                <a:solidFill>
                  <a:schemeClr val="bg1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메인 코드 </a:t>
            </a:r>
            <a:r>
              <a:rPr lang="en-US" altLang="ko-KR" sz="1600" dirty="0">
                <a:solidFill>
                  <a:schemeClr val="bg1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2 (</a:t>
            </a:r>
            <a:r>
              <a:rPr lang="ko-KR" altLang="en-US" sz="1600" dirty="0">
                <a:solidFill>
                  <a:schemeClr val="bg1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청약</a:t>
            </a:r>
            <a:r>
              <a:rPr lang="en-US" altLang="ko-KR" sz="1600" dirty="0">
                <a:solidFill>
                  <a:schemeClr val="bg1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강원교육모두 Light" panose="02020603020101020101" pitchFamily="18" charset="-127"/>
              <a:ea typeface="강원교육모두 Light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Light" panose="02020603020101020101" pitchFamily="18" charset="-127"/>
              <a:ea typeface="강원교육모두 Light" panose="02020603020101020101" pitchFamily="18" charset="-127"/>
              <a:cs typeface="+mn-cs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7844EEA-16ED-3C69-6898-CAEE84EC4ACC}"/>
              </a:ext>
            </a:extLst>
          </p:cNvPr>
          <p:cNvSpPr txBox="1">
            <a:spLocks/>
          </p:cNvSpPr>
          <p:nvPr/>
        </p:nvSpPr>
        <p:spPr>
          <a:xfrm>
            <a:off x="98218" y="-130986"/>
            <a:ext cx="1245649" cy="161030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5400" b="1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박용준 투사회보" panose="02020603020101020101" pitchFamily="18" charset="-127"/>
              </a:rPr>
              <a:t>4.</a:t>
            </a:r>
            <a:endParaRPr lang="ko-KR" altLang="en-US" sz="54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  <a:cs typeface="박용준 투사회보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14579E-FD38-123D-E6A1-5213BB145F35}"/>
              </a:ext>
            </a:extLst>
          </p:cNvPr>
          <p:cNvSpPr txBox="1"/>
          <p:nvPr/>
        </p:nvSpPr>
        <p:spPr>
          <a:xfrm>
            <a:off x="98218" y="1063823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whit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박용준 투사회보" panose="02020603020101020101" pitchFamily="18" charset="-127"/>
              </a:rPr>
              <a:t>코드 설명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Bold" panose="02020603020101020101" pitchFamily="18" charset="-127"/>
              <a:ea typeface="강원교육모두 Bold" panose="02020603020101020101" pitchFamily="18" charset="-127"/>
              <a:cs typeface="박용준 투사회보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0530F31-5F19-4F87-B926-1F02FEA41A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46" y="210866"/>
            <a:ext cx="5068965" cy="638996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6553E8A-1B51-CDB5-A1E7-2E3BC8A78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567" y="1479321"/>
            <a:ext cx="4401131" cy="37952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CE2625-B5BE-882E-22B8-AF2E8AFD94EF}"/>
              </a:ext>
            </a:extLst>
          </p:cNvPr>
          <p:cNvSpPr txBox="1"/>
          <p:nvPr/>
        </p:nvSpPr>
        <p:spPr>
          <a:xfrm>
            <a:off x="9217674" y="368290"/>
            <a:ext cx="2618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1D4F50"/>
                </a:solidFill>
                <a:highlight>
                  <a:srgbClr val="F2F2F2"/>
                </a:highlight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부동산 데이터 표시</a:t>
            </a:r>
          </a:p>
        </p:txBody>
      </p:sp>
    </p:spTree>
    <p:extLst>
      <p:ext uri="{BB962C8B-B14F-4D97-AF65-F5344CB8AC3E}">
        <p14:creationId xmlns:p14="http://schemas.microsoft.com/office/powerpoint/2010/main" val="1016903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FFEF465-70F0-803A-D2AC-372FEEBD3570}"/>
              </a:ext>
            </a:extLst>
          </p:cNvPr>
          <p:cNvSpPr/>
          <p:nvPr/>
        </p:nvSpPr>
        <p:spPr>
          <a:xfrm>
            <a:off x="98218" y="3617043"/>
            <a:ext cx="2144920" cy="415368"/>
          </a:xfrm>
          <a:prstGeom prst="roundRect">
            <a:avLst>
              <a:gd name="adj" fmla="val 343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0D65C-257F-1F8F-E5EA-64686DE27CE5}"/>
              </a:ext>
            </a:extLst>
          </p:cNvPr>
          <p:cNvSpPr txBox="1"/>
          <p:nvPr/>
        </p:nvSpPr>
        <p:spPr>
          <a:xfrm>
            <a:off x="131564" y="2025806"/>
            <a:ext cx="19272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01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회원가입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/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로그인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Light" panose="02020603020101020101" pitchFamily="18" charset="-127"/>
              <a:ea typeface="강원교육모두 Light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02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게시판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Light" panose="02020603020101020101" pitchFamily="18" charset="-127"/>
              <a:ea typeface="강원교육모두 Light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03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메인 코드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1 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지도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28888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04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28888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메인 코드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28888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2 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28888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청약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28888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Light" panose="02020603020101020101" pitchFamily="18" charset="-127"/>
              <a:ea typeface="강원교육모두 Light" panose="02020603020101020101" pitchFamily="18" charset="-127"/>
              <a:cs typeface="+mn-cs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7844EEA-16ED-3C69-6898-CAEE84EC4ACC}"/>
              </a:ext>
            </a:extLst>
          </p:cNvPr>
          <p:cNvSpPr txBox="1">
            <a:spLocks/>
          </p:cNvSpPr>
          <p:nvPr/>
        </p:nvSpPr>
        <p:spPr>
          <a:xfrm>
            <a:off x="98218" y="-130986"/>
            <a:ext cx="1245649" cy="161030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박용준 투사회보" panose="02020603020101020101" pitchFamily="18" charset="-127"/>
              </a:rPr>
              <a:t>4.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Bold" panose="02020603020101020101" pitchFamily="18" charset="-127"/>
              <a:ea typeface="강원교육모두 Bold" panose="02020603020101020101" pitchFamily="18" charset="-127"/>
              <a:cs typeface="박용준 투사회보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14579E-FD38-123D-E6A1-5213BB145F35}"/>
              </a:ext>
            </a:extLst>
          </p:cNvPr>
          <p:cNvSpPr txBox="1"/>
          <p:nvPr/>
        </p:nvSpPr>
        <p:spPr>
          <a:xfrm>
            <a:off x="98218" y="1063823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박용준 투사회보" panose="02020603020101020101" pitchFamily="18" charset="-127"/>
              </a:rPr>
              <a:t>코드 설명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Bold" panose="02020603020101020101" pitchFamily="18" charset="-127"/>
              <a:ea typeface="강원교육모두 Bold" panose="02020603020101020101" pitchFamily="18" charset="-127"/>
              <a:cs typeface="박용준 투사회보" panose="020206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B990DE0-3F6C-42F0-7468-EDBC5B9A66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484" y="402219"/>
            <a:ext cx="6042978" cy="459444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56D99B5-64C6-CFE0-6382-09FDA96B0E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077" y="4422384"/>
            <a:ext cx="5704451" cy="1901483"/>
          </a:xfrm>
          <a:prstGeom prst="rect">
            <a:avLst/>
          </a:prstGeom>
          <a:ln w="22225">
            <a:solidFill>
              <a:schemeClr val="bg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E796261-E111-9202-C195-A0006418F8AC}"/>
              </a:ext>
            </a:extLst>
          </p:cNvPr>
          <p:cNvSpPr txBox="1"/>
          <p:nvPr/>
        </p:nvSpPr>
        <p:spPr>
          <a:xfrm>
            <a:off x="9097204" y="321196"/>
            <a:ext cx="28232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1D4F50"/>
                </a:solidFill>
                <a:highlight>
                  <a:srgbClr val="F2F2F2"/>
                </a:highlight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청약 </a:t>
            </a:r>
            <a:r>
              <a:rPr lang="en-US" altLang="ko-KR" sz="2800" dirty="0">
                <a:solidFill>
                  <a:srgbClr val="1D4F50"/>
                </a:solidFill>
                <a:highlight>
                  <a:srgbClr val="F2F2F2"/>
                </a:highlight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API</a:t>
            </a:r>
            <a:r>
              <a:rPr lang="ko-KR" altLang="en-US" sz="2800" dirty="0">
                <a:solidFill>
                  <a:srgbClr val="1D4F50"/>
                </a:solidFill>
                <a:highlight>
                  <a:srgbClr val="F2F2F2"/>
                </a:highlight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데이터 파싱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D8658D-27B7-496C-4DD5-A94A9D824F05}"/>
              </a:ext>
            </a:extLst>
          </p:cNvPr>
          <p:cNvSpPr txBox="1"/>
          <p:nvPr/>
        </p:nvSpPr>
        <p:spPr>
          <a:xfrm>
            <a:off x="2469395" y="5618453"/>
            <a:ext cx="3626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rgbClr val="1D4F50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비동기 처리 함수를 사용하여 </a:t>
            </a:r>
            <a:endParaRPr lang="en-US" altLang="ko-KR" sz="2000" dirty="0">
              <a:solidFill>
                <a:srgbClr val="1D4F50"/>
              </a:solidFill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algn="r"/>
            <a:r>
              <a:rPr lang="ko-KR" altLang="en-US" sz="2000" dirty="0">
                <a:solidFill>
                  <a:srgbClr val="1D4F50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속도 개선</a:t>
            </a:r>
          </a:p>
        </p:txBody>
      </p:sp>
    </p:spTree>
    <p:extLst>
      <p:ext uri="{BB962C8B-B14F-4D97-AF65-F5344CB8AC3E}">
        <p14:creationId xmlns:p14="http://schemas.microsoft.com/office/powerpoint/2010/main" val="1455181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FFEF465-70F0-803A-D2AC-372FEEBD3570}"/>
              </a:ext>
            </a:extLst>
          </p:cNvPr>
          <p:cNvSpPr/>
          <p:nvPr/>
        </p:nvSpPr>
        <p:spPr>
          <a:xfrm>
            <a:off x="98218" y="3617043"/>
            <a:ext cx="2144920" cy="415368"/>
          </a:xfrm>
          <a:prstGeom prst="roundRect">
            <a:avLst>
              <a:gd name="adj" fmla="val 343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0D65C-257F-1F8F-E5EA-64686DE27CE5}"/>
              </a:ext>
            </a:extLst>
          </p:cNvPr>
          <p:cNvSpPr txBox="1"/>
          <p:nvPr/>
        </p:nvSpPr>
        <p:spPr>
          <a:xfrm>
            <a:off x="131564" y="2025806"/>
            <a:ext cx="19272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01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회원가입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/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로그인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Light" panose="02020603020101020101" pitchFamily="18" charset="-127"/>
              <a:ea typeface="강원교육모두 Light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02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게시판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Light" panose="02020603020101020101" pitchFamily="18" charset="-127"/>
              <a:ea typeface="강원교육모두 Light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03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메인 코드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1 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지도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28888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rPr>
              <a:t>04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28888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rPr>
              <a:t>메인 코드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28888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rPr>
              <a:t>2 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28888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rPr>
              <a:t>청약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28888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Light" panose="02020603020101020101" pitchFamily="18" charset="-127"/>
              <a:ea typeface="강원교육모두 Light" panose="02020603020101020101" pitchFamily="18" charset="-127"/>
              <a:cs typeface="+mn-cs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7844EEA-16ED-3C69-6898-CAEE84EC4ACC}"/>
              </a:ext>
            </a:extLst>
          </p:cNvPr>
          <p:cNvSpPr txBox="1">
            <a:spLocks/>
          </p:cNvSpPr>
          <p:nvPr/>
        </p:nvSpPr>
        <p:spPr>
          <a:xfrm>
            <a:off x="98218" y="-130986"/>
            <a:ext cx="1245649" cy="161030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박용준 투사회보" panose="02020603020101020101" pitchFamily="18" charset="-127"/>
              </a:rPr>
              <a:t>4.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Bold" panose="02020603020101020101" pitchFamily="18" charset="-127"/>
              <a:ea typeface="강원교육모두 Bold" panose="02020603020101020101" pitchFamily="18" charset="-127"/>
              <a:cs typeface="박용준 투사회보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14579E-FD38-123D-E6A1-5213BB145F35}"/>
              </a:ext>
            </a:extLst>
          </p:cNvPr>
          <p:cNvSpPr txBox="1"/>
          <p:nvPr/>
        </p:nvSpPr>
        <p:spPr>
          <a:xfrm>
            <a:off x="98218" y="1063823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박용준 투사회보" panose="02020603020101020101" pitchFamily="18" charset="-127"/>
              </a:rPr>
              <a:t>코드 설명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Bold" panose="02020603020101020101" pitchFamily="18" charset="-127"/>
              <a:ea typeface="강원교육모두 Bold" panose="02020603020101020101" pitchFamily="18" charset="-127"/>
              <a:cs typeface="박용준 투사회보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D61D4-A36A-9CE7-F997-8B1EDAF730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14" y="444938"/>
            <a:ext cx="4679085" cy="58755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18BE430-4F4B-14B4-59EB-D0A9124D89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545" y="1565175"/>
            <a:ext cx="4968671" cy="47552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EAA7EF8-3E6D-02AC-24A7-133D0606BE0E}"/>
              </a:ext>
            </a:extLst>
          </p:cNvPr>
          <p:cNvSpPr txBox="1"/>
          <p:nvPr/>
        </p:nvSpPr>
        <p:spPr>
          <a:xfrm>
            <a:off x="10090813" y="371326"/>
            <a:ext cx="175240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800" dirty="0">
                <a:solidFill>
                  <a:srgbClr val="1D4F50"/>
                </a:solidFill>
                <a:highlight>
                  <a:srgbClr val="F2F2F2"/>
                </a:highlight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청약 데이터</a:t>
            </a:r>
            <a:endParaRPr lang="en-US" altLang="ko-KR" sz="2800" dirty="0">
              <a:solidFill>
                <a:srgbClr val="1D4F50"/>
              </a:solidFill>
              <a:highlight>
                <a:srgbClr val="F2F2F2"/>
              </a:highlight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r"/>
            <a:r>
              <a:rPr lang="ko-KR" altLang="en-US" sz="2800" dirty="0">
                <a:solidFill>
                  <a:srgbClr val="1D4F50"/>
                </a:solidFill>
                <a:highlight>
                  <a:srgbClr val="F2F2F2"/>
                </a:highlight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출력 및 표시</a:t>
            </a:r>
          </a:p>
        </p:txBody>
      </p:sp>
    </p:spTree>
    <p:extLst>
      <p:ext uri="{BB962C8B-B14F-4D97-AF65-F5344CB8AC3E}">
        <p14:creationId xmlns:p14="http://schemas.microsoft.com/office/powerpoint/2010/main" val="2569612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FFEF465-70F0-803A-D2AC-372FEEBD3570}"/>
              </a:ext>
            </a:extLst>
          </p:cNvPr>
          <p:cNvSpPr/>
          <p:nvPr/>
        </p:nvSpPr>
        <p:spPr>
          <a:xfrm>
            <a:off x="98218" y="3617043"/>
            <a:ext cx="2144920" cy="415368"/>
          </a:xfrm>
          <a:prstGeom prst="roundRect">
            <a:avLst>
              <a:gd name="adj" fmla="val 343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0D65C-257F-1F8F-E5EA-64686DE27CE5}"/>
              </a:ext>
            </a:extLst>
          </p:cNvPr>
          <p:cNvSpPr txBox="1"/>
          <p:nvPr/>
        </p:nvSpPr>
        <p:spPr>
          <a:xfrm>
            <a:off x="131564" y="2025806"/>
            <a:ext cx="19272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01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회원가입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/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로그인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Light" panose="02020603020101020101" pitchFamily="18" charset="-127"/>
              <a:ea typeface="강원교육모두 Light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02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게시판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Light" panose="02020603020101020101" pitchFamily="18" charset="-127"/>
              <a:ea typeface="강원교육모두 Light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03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메인 코드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1 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지도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28888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rPr>
              <a:t>04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28888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rPr>
              <a:t>메인 코드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28888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rPr>
              <a:t>2 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28888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rPr>
              <a:t>청약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28888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Light" panose="02020603020101020101" pitchFamily="18" charset="-127"/>
              <a:ea typeface="강원교육모두 Light" panose="02020603020101020101" pitchFamily="18" charset="-127"/>
              <a:cs typeface="+mn-cs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7844EEA-16ED-3C69-6898-CAEE84EC4ACC}"/>
              </a:ext>
            </a:extLst>
          </p:cNvPr>
          <p:cNvSpPr txBox="1">
            <a:spLocks/>
          </p:cNvSpPr>
          <p:nvPr/>
        </p:nvSpPr>
        <p:spPr>
          <a:xfrm>
            <a:off x="98218" y="-130986"/>
            <a:ext cx="1245649" cy="161030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박용준 투사회보" panose="02020603020101020101" pitchFamily="18" charset="-127"/>
              </a:rPr>
              <a:t>4.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Bold" panose="02020603020101020101" pitchFamily="18" charset="-127"/>
              <a:ea typeface="강원교육모두 Bold" panose="02020603020101020101" pitchFamily="18" charset="-127"/>
              <a:cs typeface="박용준 투사회보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14579E-FD38-123D-E6A1-5213BB145F35}"/>
              </a:ext>
            </a:extLst>
          </p:cNvPr>
          <p:cNvSpPr txBox="1"/>
          <p:nvPr/>
        </p:nvSpPr>
        <p:spPr>
          <a:xfrm>
            <a:off x="98218" y="1063823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박용준 투사회보" panose="02020603020101020101" pitchFamily="18" charset="-127"/>
              </a:rPr>
              <a:t>코드 설명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Bold" panose="02020603020101020101" pitchFamily="18" charset="-127"/>
              <a:ea typeface="강원교육모두 Bold" panose="02020603020101020101" pitchFamily="18" charset="-127"/>
              <a:cs typeface="박용준 투사회보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AA7EF8-3E6D-02AC-24A7-133D0606BE0E}"/>
              </a:ext>
            </a:extLst>
          </p:cNvPr>
          <p:cNvSpPr txBox="1"/>
          <p:nvPr/>
        </p:nvSpPr>
        <p:spPr>
          <a:xfrm>
            <a:off x="10199817" y="371326"/>
            <a:ext cx="16433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D4F50"/>
                </a:solidFill>
                <a:effectLst/>
                <a:highlight>
                  <a:srgbClr val="F2F2F2"/>
                </a:highlight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rPr>
              <a:t>청약 데이터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1D4F50"/>
              </a:solidFill>
              <a:effectLst/>
              <a:highlight>
                <a:srgbClr val="F2F2F2"/>
              </a:highlight>
              <a:uLnTx/>
              <a:uFillTx/>
              <a:latin typeface="강원교육모두 Bold" panose="02020603020101020101" pitchFamily="18" charset="-127"/>
              <a:ea typeface="강원교육모두 Bold" panose="02020603020101020101" pitchFamily="18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D4F50"/>
                </a:solidFill>
                <a:effectLst/>
                <a:highlight>
                  <a:srgbClr val="F2F2F2"/>
                </a:highlight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rPr>
              <a:t>표시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5C8B8B-7D8A-1CCB-8C73-82606A1D32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615" y="264199"/>
            <a:ext cx="7764311" cy="632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876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6D07AAD-92E2-2BD0-254B-D3A4ADBE674D}"/>
              </a:ext>
            </a:extLst>
          </p:cNvPr>
          <p:cNvSpPr/>
          <p:nvPr/>
        </p:nvSpPr>
        <p:spPr>
          <a:xfrm>
            <a:off x="290284" y="2394857"/>
            <a:ext cx="2743200" cy="4223657"/>
          </a:xfrm>
          <a:prstGeom prst="roundRect">
            <a:avLst/>
          </a:prstGeom>
          <a:solidFill>
            <a:srgbClr val="1D4F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55A0A63-4ABF-0BB7-B83C-9986493D0E29}"/>
              </a:ext>
            </a:extLst>
          </p:cNvPr>
          <p:cNvSpPr/>
          <p:nvPr/>
        </p:nvSpPr>
        <p:spPr>
          <a:xfrm>
            <a:off x="3225423" y="2394856"/>
            <a:ext cx="2743200" cy="4223657"/>
          </a:xfrm>
          <a:prstGeom prst="roundRect">
            <a:avLst/>
          </a:prstGeom>
          <a:solidFill>
            <a:srgbClr val="1D4F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F207948-D29D-47F3-6F0B-9677E460E065}"/>
              </a:ext>
            </a:extLst>
          </p:cNvPr>
          <p:cNvSpPr/>
          <p:nvPr/>
        </p:nvSpPr>
        <p:spPr>
          <a:xfrm>
            <a:off x="6160562" y="2394856"/>
            <a:ext cx="2743200" cy="4223657"/>
          </a:xfrm>
          <a:prstGeom prst="roundRect">
            <a:avLst/>
          </a:prstGeom>
          <a:solidFill>
            <a:srgbClr val="1D4F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88B863D-3276-A23C-3CE9-05177F5655A9}"/>
              </a:ext>
            </a:extLst>
          </p:cNvPr>
          <p:cNvSpPr/>
          <p:nvPr/>
        </p:nvSpPr>
        <p:spPr>
          <a:xfrm>
            <a:off x="9095701" y="2394856"/>
            <a:ext cx="2743200" cy="4223657"/>
          </a:xfrm>
          <a:prstGeom prst="roundRect">
            <a:avLst/>
          </a:prstGeom>
          <a:solidFill>
            <a:srgbClr val="1D4F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476E3-BE2C-9847-5288-F8ACB92A6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762" y="1078626"/>
            <a:ext cx="2829895" cy="1061003"/>
          </a:xfrm>
        </p:spPr>
        <p:txBody>
          <a:bodyPr>
            <a:normAutofit/>
          </a:bodyPr>
          <a:lstStyle/>
          <a:p>
            <a:r>
              <a:rPr lang="en-US" altLang="ko-KR" sz="6000" b="1" dirty="0">
                <a:solidFill>
                  <a:srgbClr val="1D4F5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박용준 투사회보" panose="02020603020101020101" pitchFamily="18" charset="-127"/>
              </a:rPr>
              <a:t>CONTENT</a:t>
            </a:r>
            <a:endParaRPr lang="ko-KR" altLang="en-US" sz="6000" b="1" dirty="0">
              <a:solidFill>
                <a:srgbClr val="1D4F50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  <a:cs typeface="박용준 투사회보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98FE63-D3C8-705B-B954-F29BC14D0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287" y="2834643"/>
            <a:ext cx="2169136" cy="17205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4000" b="1" dirty="0">
                <a:solidFill>
                  <a:srgbClr val="1D4F5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박용준 투사회보" panose="02020603020101020101" pitchFamily="18" charset="-127"/>
              </a:rPr>
              <a:t>01</a:t>
            </a:r>
            <a:r>
              <a:rPr lang="en-US" altLang="ko-KR" sz="4000" dirty="0">
                <a:solidFill>
                  <a:srgbClr val="1D4F5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박용준 투사회보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ko-KR" altLang="en-US" sz="3200" dirty="0">
                <a:solidFill>
                  <a:srgbClr val="1D4F5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박용준 투사회보" panose="02020603020101020101" pitchFamily="18" charset="-127"/>
              </a:rPr>
              <a:t>팀 소개</a:t>
            </a:r>
            <a:endParaRPr lang="en-US" altLang="ko-KR" sz="3200" dirty="0">
              <a:solidFill>
                <a:srgbClr val="1D4F50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  <a:cs typeface="박용준 투사회보" panose="02020603020101020101" pitchFamily="18" charset="-127"/>
            </a:endParaRPr>
          </a:p>
          <a:p>
            <a:pPr marL="0" indent="0">
              <a:buNone/>
            </a:pPr>
            <a:endParaRPr lang="en-US" altLang="ko-KR" sz="3200" dirty="0">
              <a:solidFill>
                <a:srgbClr val="1D4F50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  <a:cs typeface="박용준 투사회보" panose="02020603020101020101" pitchFamily="18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9471B414-D9E9-2CED-4539-059082F39E24}"/>
              </a:ext>
            </a:extLst>
          </p:cNvPr>
          <p:cNvSpPr txBox="1">
            <a:spLocks/>
          </p:cNvSpPr>
          <p:nvPr/>
        </p:nvSpPr>
        <p:spPr>
          <a:xfrm>
            <a:off x="3481798" y="2834643"/>
            <a:ext cx="2169136" cy="2249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4000" b="1" dirty="0">
                <a:solidFill>
                  <a:srgbClr val="1D4F5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박용준 투사회보" panose="02020603020101020101" pitchFamily="18" charset="-127"/>
              </a:rPr>
              <a:t>02</a:t>
            </a:r>
            <a:r>
              <a:rPr lang="en-US" altLang="ko-KR" sz="3200" dirty="0">
                <a:solidFill>
                  <a:srgbClr val="1D4F5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박용준 투사회보" panose="02020603020101020101" pitchFamily="18" charset="-127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1D4F5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박용준 투사회보" panose="02020603020101020101" pitchFamily="18" charset="-127"/>
              </a:rPr>
              <a:t>프로젝트 </a:t>
            </a:r>
            <a:endParaRPr lang="en-US" altLang="ko-KR" sz="3200" dirty="0">
              <a:solidFill>
                <a:srgbClr val="1D4F50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  <a:cs typeface="박용준 투사회보" panose="02020603020101020101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1D4F5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박용준 투사회보" panose="02020603020101020101" pitchFamily="18" charset="-127"/>
              </a:rPr>
              <a:t>개요</a:t>
            </a:r>
            <a:endParaRPr lang="en-US" altLang="ko-KR" sz="3200" dirty="0">
              <a:solidFill>
                <a:srgbClr val="1D4F50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  <a:cs typeface="박용준 투사회보" panose="02020603020101020101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3200" dirty="0">
              <a:solidFill>
                <a:srgbClr val="1D4F50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  <a:cs typeface="박용준 투사회보" panose="02020603020101020101" pitchFamily="18" charset="-127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5AF7144B-2AA8-53D1-2545-7F3146EE5E46}"/>
              </a:ext>
            </a:extLst>
          </p:cNvPr>
          <p:cNvSpPr txBox="1">
            <a:spLocks/>
          </p:cNvSpPr>
          <p:nvPr/>
        </p:nvSpPr>
        <p:spPr>
          <a:xfrm>
            <a:off x="6447594" y="2834642"/>
            <a:ext cx="2169136" cy="2148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4000" b="1" dirty="0">
                <a:solidFill>
                  <a:srgbClr val="1D4F5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박용준 투사회보" panose="02020603020101020101" pitchFamily="18" charset="-127"/>
              </a:rPr>
              <a:t>03</a:t>
            </a:r>
            <a:endParaRPr lang="en-US" altLang="ko-KR" sz="4000" dirty="0">
              <a:solidFill>
                <a:srgbClr val="1D4F50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  <a:cs typeface="박용준 투사회보" panose="02020603020101020101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1D4F5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박용준 투사회보" panose="02020603020101020101" pitchFamily="18" charset="-127"/>
              </a:rPr>
              <a:t>홈페이지</a:t>
            </a:r>
            <a:endParaRPr lang="en-US" altLang="ko-KR" sz="3200" dirty="0">
              <a:solidFill>
                <a:srgbClr val="1D4F50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  <a:cs typeface="박용준 투사회보" panose="02020603020101020101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1D4F5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박용준 투사회보" panose="02020603020101020101" pitchFamily="18" charset="-127"/>
              </a:rPr>
              <a:t>소개</a:t>
            </a:r>
            <a:endParaRPr lang="en-US" altLang="ko-KR" sz="3200" dirty="0">
              <a:solidFill>
                <a:srgbClr val="1D4F50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  <a:cs typeface="박용준 투사회보" panose="02020603020101020101" pitchFamily="18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E6433654-5BAD-1EF6-8829-22ECCE7C3D56}"/>
              </a:ext>
            </a:extLst>
          </p:cNvPr>
          <p:cNvSpPr txBox="1">
            <a:spLocks/>
          </p:cNvSpPr>
          <p:nvPr/>
        </p:nvSpPr>
        <p:spPr>
          <a:xfrm>
            <a:off x="9382733" y="2834643"/>
            <a:ext cx="2169136" cy="1905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4000" b="1" dirty="0">
                <a:solidFill>
                  <a:srgbClr val="1D4F5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박용준 투사회보" panose="02020603020101020101" pitchFamily="18" charset="-127"/>
              </a:rPr>
              <a:t>04</a:t>
            </a:r>
            <a:endParaRPr lang="en-US" altLang="ko-KR" sz="4000" dirty="0">
              <a:solidFill>
                <a:srgbClr val="1D4F50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  <a:cs typeface="박용준 투사회보" panose="02020603020101020101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1D4F5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박용준 투사회보" panose="02020603020101020101" pitchFamily="18" charset="-127"/>
              </a:rPr>
              <a:t>코드 설명</a:t>
            </a:r>
            <a:endParaRPr lang="en-US" altLang="ko-KR" sz="3200" dirty="0">
              <a:solidFill>
                <a:srgbClr val="1D4F50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  <a:cs typeface="박용준 투사회보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766DF8-A4C8-942F-14BD-3E2A28E8BC18}"/>
              </a:ext>
            </a:extLst>
          </p:cNvPr>
          <p:cNvSpPr txBox="1"/>
          <p:nvPr/>
        </p:nvSpPr>
        <p:spPr>
          <a:xfrm>
            <a:off x="548287" y="4700581"/>
            <a:ext cx="2169136" cy="867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〮 팀원 소개 및 역할</a:t>
            </a:r>
            <a:endParaRPr lang="en-US" altLang="ko-KR" dirty="0">
              <a:solidFill>
                <a:schemeClr val="bg1"/>
              </a:solidFill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〮 프로젝트 일정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F1E5ECD-4837-D9DB-359D-847233A4F025}"/>
              </a:ext>
            </a:extLst>
          </p:cNvPr>
          <p:cNvCxnSpPr/>
          <p:nvPr/>
        </p:nvCxnSpPr>
        <p:spPr>
          <a:xfrm>
            <a:off x="466042" y="4650881"/>
            <a:ext cx="23336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6104DAC-025A-DA82-C631-A28230486CA7}"/>
              </a:ext>
            </a:extLst>
          </p:cNvPr>
          <p:cNvCxnSpPr/>
          <p:nvPr/>
        </p:nvCxnSpPr>
        <p:spPr>
          <a:xfrm>
            <a:off x="3418603" y="4650881"/>
            <a:ext cx="23336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A6F7408-19C6-1B19-3A9C-3D87930C2435}"/>
              </a:ext>
            </a:extLst>
          </p:cNvPr>
          <p:cNvCxnSpPr/>
          <p:nvPr/>
        </p:nvCxnSpPr>
        <p:spPr>
          <a:xfrm>
            <a:off x="6365349" y="4650881"/>
            <a:ext cx="23336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DED1214-CB59-09F3-C1F5-C69EBD87F011}"/>
              </a:ext>
            </a:extLst>
          </p:cNvPr>
          <p:cNvCxnSpPr/>
          <p:nvPr/>
        </p:nvCxnSpPr>
        <p:spPr>
          <a:xfrm>
            <a:off x="9300488" y="4650881"/>
            <a:ext cx="23336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D5E3BC2-40B9-0622-2B3F-6216C9EED13A}"/>
              </a:ext>
            </a:extLst>
          </p:cNvPr>
          <p:cNvSpPr txBox="1"/>
          <p:nvPr/>
        </p:nvSpPr>
        <p:spPr>
          <a:xfrm>
            <a:off x="3481798" y="4700581"/>
            <a:ext cx="2169136" cy="210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〮</a:t>
            </a:r>
            <a:r>
              <a:rPr lang="en-US" altLang="ko-KR" dirty="0">
                <a:solidFill>
                  <a:schemeClr val="bg1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‘</a:t>
            </a:r>
            <a:r>
              <a:rPr lang="ko-KR" altLang="en-US" dirty="0">
                <a:solidFill>
                  <a:schemeClr val="bg1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집집</a:t>
            </a:r>
            <a:r>
              <a:rPr lang="en-US" altLang="ko-KR" dirty="0">
                <a:solidFill>
                  <a:schemeClr val="bg1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’ </a:t>
            </a:r>
            <a:r>
              <a:rPr lang="ko-KR" altLang="en-US" dirty="0">
                <a:solidFill>
                  <a:schemeClr val="bg1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소개</a:t>
            </a:r>
            <a:endParaRPr lang="en-US" altLang="ko-KR" dirty="0">
              <a:solidFill>
                <a:schemeClr val="bg1"/>
              </a:solidFill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〮 기획 및 목표 </a:t>
            </a:r>
            <a:endParaRPr lang="en-US" altLang="ko-KR" dirty="0">
              <a:solidFill>
                <a:schemeClr val="bg1"/>
              </a:solidFill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〮 </a:t>
            </a:r>
            <a:r>
              <a:rPr lang="en-US" altLang="ko-KR" dirty="0">
                <a:solidFill>
                  <a:schemeClr val="bg1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ERD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〮 개발환경</a:t>
            </a:r>
            <a:endParaRPr lang="en-US" altLang="ko-KR" dirty="0">
              <a:solidFill>
                <a:schemeClr val="bg1"/>
              </a:solidFill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BD2927-2971-ABD7-25A7-41F258B6B65A}"/>
              </a:ext>
            </a:extLst>
          </p:cNvPr>
          <p:cNvSpPr txBox="1"/>
          <p:nvPr/>
        </p:nvSpPr>
        <p:spPr>
          <a:xfrm>
            <a:off x="6447593" y="4700581"/>
            <a:ext cx="2169136" cy="867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〮 </a:t>
            </a:r>
            <a:r>
              <a:rPr lang="ko-KR" altLang="en-US" dirty="0" err="1">
                <a:solidFill>
                  <a:schemeClr val="bg1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탭메뉴</a:t>
            </a:r>
            <a:r>
              <a:rPr lang="ko-KR" altLang="en-US" dirty="0">
                <a:solidFill>
                  <a:schemeClr val="bg1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소개</a:t>
            </a:r>
            <a:endParaRPr lang="en-US" altLang="ko-KR" dirty="0">
              <a:solidFill>
                <a:schemeClr val="bg1"/>
              </a:solidFill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〮 홈페이지 디자인</a:t>
            </a:r>
            <a:endParaRPr lang="en-US" altLang="ko-KR" dirty="0">
              <a:solidFill>
                <a:schemeClr val="bg1"/>
              </a:solidFill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24E850-27F2-298E-8C24-7C2AA62F7E32}"/>
              </a:ext>
            </a:extLst>
          </p:cNvPr>
          <p:cNvSpPr txBox="1"/>
          <p:nvPr/>
        </p:nvSpPr>
        <p:spPr>
          <a:xfrm>
            <a:off x="9382732" y="4700581"/>
            <a:ext cx="2169136" cy="210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〮 회원가입</a:t>
            </a:r>
            <a:r>
              <a:rPr lang="en-US" altLang="ko-KR" dirty="0">
                <a:solidFill>
                  <a:schemeClr val="bg1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/ </a:t>
            </a:r>
            <a:r>
              <a:rPr lang="ko-KR" altLang="en-US" dirty="0">
                <a:solidFill>
                  <a:schemeClr val="bg1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로그인</a:t>
            </a:r>
            <a:endParaRPr lang="en-US" altLang="ko-KR" dirty="0">
              <a:solidFill>
                <a:schemeClr val="bg1"/>
              </a:solidFill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〮 게시판</a:t>
            </a:r>
            <a:endParaRPr lang="en-US" altLang="ko-KR" dirty="0">
              <a:solidFill>
                <a:schemeClr val="bg1"/>
              </a:solidFill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〮 메인 코드 </a:t>
            </a:r>
            <a:r>
              <a:rPr lang="en-US" altLang="ko-KR" dirty="0">
                <a:solidFill>
                  <a:schemeClr val="bg1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1 (</a:t>
            </a:r>
            <a:r>
              <a:rPr lang="ko-KR" altLang="en-US" dirty="0">
                <a:solidFill>
                  <a:schemeClr val="bg1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지도</a:t>
            </a:r>
            <a:r>
              <a:rPr lang="en-US" altLang="ko-KR" dirty="0">
                <a:solidFill>
                  <a:schemeClr val="bg1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〮 메인 코드</a:t>
            </a:r>
            <a:r>
              <a:rPr lang="en-US" altLang="ko-KR" dirty="0">
                <a:solidFill>
                  <a:schemeClr val="bg1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2 (</a:t>
            </a:r>
            <a:r>
              <a:rPr lang="ko-KR" altLang="en-US" dirty="0">
                <a:solidFill>
                  <a:schemeClr val="bg1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청약</a:t>
            </a:r>
            <a:r>
              <a:rPr lang="en-US" altLang="ko-KR" dirty="0">
                <a:solidFill>
                  <a:schemeClr val="bg1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6589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E7F602D-6CA7-E7CD-9264-4A304D2D7CE1}"/>
              </a:ext>
            </a:extLst>
          </p:cNvPr>
          <p:cNvGrpSpPr/>
          <p:nvPr/>
        </p:nvGrpSpPr>
        <p:grpSpPr>
          <a:xfrm>
            <a:off x="0" y="-42045"/>
            <a:ext cx="12192000" cy="6858000"/>
            <a:chOff x="0" y="3546764"/>
            <a:chExt cx="12192000" cy="6858000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3709E2A2-4546-10C1-44CA-B2C0E5BD18FD}"/>
                </a:ext>
              </a:extLst>
            </p:cNvPr>
            <p:cNvSpPr/>
            <p:nvPr/>
          </p:nvSpPr>
          <p:spPr>
            <a:xfrm>
              <a:off x="0" y="3546764"/>
              <a:ext cx="12192000" cy="6858000"/>
            </a:xfrm>
            <a:prstGeom prst="roundRect">
              <a:avLst>
                <a:gd name="adj" fmla="val 4392"/>
              </a:avLst>
            </a:prstGeom>
            <a:solidFill>
              <a:srgbClr val="1D4F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8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552C8952-D8ED-A28C-1D6C-9E2E47121956}"/>
                </a:ext>
              </a:extLst>
            </p:cNvPr>
            <p:cNvSpPr/>
            <p:nvPr/>
          </p:nvSpPr>
          <p:spPr>
            <a:xfrm>
              <a:off x="141403" y="3678187"/>
              <a:ext cx="11924820" cy="6595154"/>
            </a:xfrm>
            <a:prstGeom prst="roundRect">
              <a:avLst>
                <a:gd name="adj" fmla="val 44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박용준 투사회보" panose="02020603020101020101" pitchFamily="18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C14579E-FD38-123D-E6A1-5213BB145F35}"/>
              </a:ext>
            </a:extLst>
          </p:cNvPr>
          <p:cNvSpPr txBox="1"/>
          <p:nvPr/>
        </p:nvSpPr>
        <p:spPr>
          <a:xfrm>
            <a:off x="3026763" y="1976319"/>
            <a:ext cx="6154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dirty="0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박용준 투사회보" panose="02020603020101020101" pitchFamily="18" charset="-127"/>
              </a:rPr>
              <a:t>홈페이지 링크</a:t>
            </a:r>
            <a:endParaRPr lang="en-US" altLang="ko-KR" sz="4800" dirty="0">
              <a:ln>
                <a:solidFill>
                  <a:schemeClr val="bg1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  <a:cs typeface="박용준 투사회보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EFFFA8-FFF9-8864-D9CF-43F90CCF9037}"/>
              </a:ext>
            </a:extLst>
          </p:cNvPr>
          <p:cNvSpPr txBox="1"/>
          <p:nvPr/>
        </p:nvSpPr>
        <p:spPr>
          <a:xfrm>
            <a:off x="405689" y="3088669"/>
            <a:ext cx="11380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b="0" i="0" dirty="0">
                <a:effectLst/>
                <a:latin typeface="강원교육모두 Light" panose="02020603020101020101" pitchFamily="18" charset="-127"/>
                <a:ea typeface="강원교육모두 Light" panose="02020603020101020101" pitchFamily="18" charset="-127"/>
                <a:hlinkClick r:id="rId3" tooltip="https://awdr498.pythonanywhere.com/poll/"/>
              </a:rPr>
              <a:t>https://awdr498.pythonanywhere.com/poll/</a:t>
            </a:r>
            <a:endParaRPr lang="en-US" altLang="ko-KR" sz="4800" dirty="0">
              <a:ln>
                <a:solidFill>
                  <a:schemeClr val="bg1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강원교육모두 Light" panose="02020603020101020101" pitchFamily="18" charset="-127"/>
              <a:ea typeface="강원교육모두 Light" panose="02020603020101020101" pitchFamily="18" charset="-127"/>
              <a:cs typeface="박용준 투사회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7387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E7F602D-6CA7-E7CD-9264-4A304D2D7CE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3546764"/>
            <a:chExt cx="12192000" cy="6858000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3709E2A2-4546-10C1-44CA-B2C0E5BD18FD}"/>
                </a:ext>
              </a:extLst>
            </p:cNvPr>
            <p:cNvSpPr/>
            <p:nvPr/>
          </p:nvSpPr>
          <p:spPr>
            <a:xfrm>
              <a:off x="0" y="3546764"/>
              <a:ext cx="12192000" cy="6858000"/>
            </a:xfrm>
            <a:prstGeom prst="roundRect">
              <a:avLst>
                <a:gd name="adj" fmla="val 4392"/>
              </a:avLst>
            </a:prstGeom>
            <a:solidFill>
              <a:srgbClr val="1D4F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800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552C8952-D8ED-A28C-1D6C-9E2E47121956}"/>
                </a:ext>
              </a:extLst>
            </p:cNvPr>
            <p:cNvSpPr/>
            <p:nvPr/>
          </p:nvSpPr>
          <p:spPr>
            <a:xfrm>
              <a:off x="4442691" y="3678187"/>
              <a:ext cx="7623531" cy="6595154"/>
            </a:xfrm>
            <a:prstGeom prst="roundRect">
              <a:avLst>
                <a:gd name="adj" fmla="val 44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0" rIns="720000" rtlCol="0" anchor="ctr"/>
            <a:lstStyle/>
            <a:p>
              <a:pPr marL="342900" indent="-342900">
                <a:lnSpc>
                  <a:spcPts val="3200"/>
                </a:lnSpc>
                <a:buAutoNum type="arabicPeriod"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강원교육모두 Light" panose="02020603020101020101" pitchFamily="18" charset="-127"/>
                  <a:ea typeface="강원교육모두 Light" panose="02020603020101020101" pitchFamily="18" charset="-127"/>
                  <a:cs typeface="박용준 투사회보" panose="02020603020101020101" pitchFamily="18" charset="-127"/>
                </a:rPr>
                <a:t>지도 데이터 처리하는 부분에서 더 많은 데이터를 가져와도 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박용준 투사회보" panose="02020603020101020101" pitchFamily="18" charset="-127"/>
              </a:endParaRPr>
            </a:p>
            <a:p>
              <a:pPr>
                <a:lnSpc>
                  <a:spcPts val="3200"/>
                </a:lnSpc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강원교육모두 Light" panose="02020603020101020101" pitchFamily="18" charset="-127"/>
                  <a:ea typeface="강원교육모두 Light" panose="02020603020101020101" pitchFamily="18" charset="-127"/>
                  <a:cs typeface="박용준 투사회보" panose="02020603020101020101" pitchFamily="18" charset="-127"/>
                </a:rPr>
                <a:t>     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강원교육모두 Light" panose="02020603020101020101" pitchFamily="18" charset="-127"/>
                  <a:ea typeface="강원교육모두 Light" panose="02020603020101020101" pitchFamily="18" charset="-127"/>
                  <a:cs typeface="박용준 투사회보" panose="02020603020101020101" pitchFamily="18" charset="-127"/>
                </a:rPr>
                <a:t>속도가 느려지지 않도록 기능을 구현 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박용준 투사회보" panose="02020603020101020101" pitchFamily="18" charset="-127"/>
              </a:endParaRPr>
            </a:p>
            <a:p>
              <a:pPr>
                <a:lnSpc>
                  <a:spcPts val="3200"/>
                </a:lnSpc>
              </a:pP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박용준 투사회보" panose="02020603020101020101" pitchFamily="18" charset="-127"/>
              </a:endParaRPr>
            </a:p>
            <a:p>
              <a:pPr>
                <a:lnSpc>
                  <a:spcPts val="3200"/>
                </a:lnSpc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강원교육모두 Light" panose="02020603020101020101" pitchFamily="18" charset="-127"/>
                  <a:ea typeface="강원교육모두 Light" panose="02020603020101020101" pitchFamily="18" charset="-127"/>
                  <a:cs typeface="박용준 투사회보" panose="02020603020101020101" pitchFamily="18" charset="-127"/>
                </a:rPr>
                <a:t>2.  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강원교육모두 Light" panose="02020603020101020101" pitchFamily="18" charset="-127"/>
                  <a:ea typeface="강원교육모두 Light" panose="02020603020101020101" pitchFamily="18" charset="-127"/>
                  <a:cs typeface="박용준 투사회보" panose="02020603020101020101" pitchFamily="18" charset="-127"/>
                </a:rPr>
                <a:t>파이썬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강원교육모두 Light" panose="02020603020101020101" pitchFamily="18" charset="-127"/>
                  <a:ea typeface="강원교육모두 Light" panose="02020603020101020101" pitchFamily="18" charset="-127"/>
                  <a:cs typeface="박용준 투사회보" panose="02020603020101020101" pitchFamily="18" charset="-127"/>
                </a:rPr>
                <a:t>OCR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강원교육모두 Light" panose="02020603020101020101" pitchFamily="18" charset="-127"/>
                  <a:ea typeface="강원교육모두 Light" panose="02020603020101020101" pitchFamily="18" charset="-127"/>
                  <a:cs typeface="박용준 투사회보" panose="02020603020101020101" pitchFamily="18" charset="-127"/>
                </a:rPr>
                <a:t>구현 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박용준 투사회보" panose="02020603020101020101" pitchFamily="18" charset="-127"/>
              </a:endParaRPr>
            </a:p>
            <a:p>
              <a:pPr>
                <a:lnSpc>
                  <a:spcPts val="3200"/>
                </a:lnSpc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강원교육모두 Light" panose="02020603020101020101" pitchFamily="18" charset="-127"/>
                  <a:ea typeface="강원교육모두 Light" panose="02020603020101020101" pitchFamily="18" charset="-127"/>
                  <a:cs typeface="박용준 투사회보" panose="02020603020101020101" pitchFamily="18" charset="-127"/>
                </a:rPr>
                <a:t>        -&gt;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강원교육모두 Light" panose="02020603020101020101" pitchFamily="18" charset="-127"/>
                  <a:ea typeface="강원교육모두 Light" panose="02020603020101020101" pitchFamily="18" charset="-127"/>
                  <a:cs typeface="박용준 투사회보" panose="02020603020101020101" pitchFamily="18" charset="-127"/>
                </a:rPr>
                <a:t>사업자 회원가입에서 사업자 등록증을 이용해 구현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박용준 투사회보" panose="02020603020101020101" pitchFamily="18" charset="-127"/>
              </a:endParaRPr>
            </a:p>
            <a:p>
              <a:pPr>
                <a:lnSpc>
                  <a:spcPts val="3200"/>
                </a:lnSpc>
              </a:pP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박용준 투사회보" panose="02020603020101020101" pitchFamily="18" charset="-127"/>
              </a:endParaRPr>
            </a:p>
            <a:p>
              <a:pPr marL="457200" indent="-457200">
                <a:lnSpc>
                  <a:spcPts val="3200"/>
                </a:lnSpc>
                <a:buAutoNum type="arabicPeriod" startAt="3"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강원교육모두 Light" panose="02020603020101020101" pitchFamily="18" charset="-127"/>
                  <a:ea typeface="강원교육모두 Light" panose="02020603020101020101" pitchFamily="18" charset="-127"/>
                  <a:cs typeface="박용준 투사회보" panose="02020603020101020101" pitchFamily="18" charset="-127"/>
                </a:rPr>
                <a:t>마이페이지를 페이지로 만들어 더 다양한 기능 추가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박용준 투사회보" panose="02020603020101020101" pitchFamily="18" charset="-127"/>
              </a:endParaRPr>
            </a:p>
            <a:p>
              <a:pPr>
                <a:lnSpc>
                  <a:spcPts val="3200"/>
                </a:lnSpc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강원교육모두 Light" panose="02020603020101020101" pitchFamily="18" charset="-127"/>
                  <a:ea typeface="강원교육모두 Light" panose="02020603020101020101" pitchFamily="18" charset="-127"/>
                  <a:cs typeface="박용준 투사회보" panose="02020603020101020101" pitchFamily="18" charset="-127"/>
                </a:rPr>
                <a:t>        (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강원교육모두 Light" panose="02020603020101020101" pitchFamily="18" charset="-127"/>
                  <a:ea typeface="강원교육모두 Light" panose="02020603020101020101" pitchFamily="18" charset="-127"/>
                  <a:cs typeface="박용준 투사회보" panose="02020603020101020101" pitchFamily="18" charset="-127"/>
                </a:rPr>
                <a:t>내가 쓴 글 확인 등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강원교육모두 Light" panose="02020603020101020101" pitchFamily="18" charset="-127"/>
                  <a:ea typeface="강원교육모두 Light" panose="02020603020101020101" pitchFamily="18" charset="-127"/>
                  <a:cs typeface="박용준 투사회보" panose="02020603020101020101" pitchFamily="18" charset="-127"/>
                </a:rPr>
                <a:t>..)</a:t>
              </a:r>
            </a:p>
            <a:p>
              <a:pPr>
                <a:lnSpc>
                  <a:spcPts val="3200"/>
                </a:lnSpc>
              </a:pP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박용준 투사회보" panose="02020603020101020101" pitchFamily="18" charset="-127"/>
              </a:endParaRPr>
            </a:p>
            <a:p>
              <a:pPr marL="457200" indent="-457200">
                <a:lnSpc>
                  <a:spcPts val="3200"/>
                </a:lnSpc>
                <a:buAutoNum type="arabicPeriod" startAt="4"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강원교육모두 Light" panose="02020603020101020101" pitchFamily="18" charset="-127"/>
                  <a:ea typeface="강원교육모두 Light" panose="02020603020101020101" pitchFamily="18" charset="-127"/>
                  <a:cs typeface="박용준 투사회보" panose="02020603020101020101" pitchFamily="18" charset="-127"/>
                </a:rPr>
                <a:t>사용자 입장에서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강원교육모두 Light" panose="02020603020101020101" pitchFamily="18" charset="-127"/>
                  <a:ea typeface="강원교육모두 Light" panose="02020603020101020101" pitchFamily="18" charset="-127"/>
                  <a:cs typeface="박용준 투사회보" panose="02020603020101020101" pitchFamily="18" charset="-127"/>
                </a:rPr>
                <a:t>UX/UI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강원교육모두 Light" panose="02020603020101020101" pitchFamily="18" charset="-127"/>
                  <a:ea typeface="강원교육모두 Light" panose="02020603020101020101" pitchFamily="18" charset="-127"/>
                  <a:cs typeface="박용준 투사회보" panose="02020603020101020101" pitchFamily="18" charset="-127"/>
                </a:rPr>
                <a:t> 디자인 개선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박용준 투사회보" panose="02020603020101020101" pitchFamily="18" charset="-127"/>
              </a:endParaRPr>
            </a:p>
            <a:p>
              <a:pPr marL="457200" indent="-457200">
                <a:lnSpc>
                  <a:spcPts val="3200"/>
                </a:lnSpc>
                <a:buAutoNum type="arabicPeriod" startAt="3"/>
              </a:pP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박용준 투사회보" panose="02020603020101020101" pitchFamily="18" charset="-127"/>
              </a:endParaRPr>
            </a:p>
            <a:p>
              <a:pPr>
                <a:lnSpc>
                  <a:spcPts val="3200"/>
                </a:lnSpc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강원교육모두 Light" panose="02020603020101020101" pitchFamily="18" charset="-127"/>
                  <a:ea typeface="강원교육모두 Light" panose="02020603020101020101" pitchFamily="18" charset="-127"/>
                  <a:cs typeface="박용준 투사회보" panose="02020603020101020101" pitchFamily="18" charset="-127"/>
                </a:rPr>
                <a:t>5.   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강원교육모두 Light" panose="02020603020101020101" pitchFamily="18" charset="-127"/>
                  <a:ea typeface="강원교육모두 Light" panose="02020603020101020101" pitchFamily="18" charset="-127"/>
                  <a:cs typeface="박용준 투사회보" panose="02020603020101020101" pitchFamily="18" charset="-127"/>
                </a:rPr>
                <a:t>그 외 디테일한 부분들 수정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박용준 투사회보" panose="02020603020101020101" pitchFamily="18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C14579E-FD38-123D-E6A1-5213BB145F35}"/>
              </a:ext>
            </a:extLst>
          </p:cNvPr>
          <p:cNvSpPr txBox="1"/>
          <p:nvPr/>
        </p:nvSpPr>
        <p:spPr>
          <a:xfrm>
            <a:off x="955087" y="2493819"/>
            <a:ext cx="25325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박용준 투사회보" panose="02020603020101020101" pitchFamily="18" charset="-127"/>
              </a:rPr>
              <a:t>홈페이지</a:t>
            </a:r>
            <a:endParaRPr lang="en-US" altLang="ko-KR" sz="48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  <a:cs typeface="박용준 투사회보" panose="020206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박용준 투사회보" panose="02020603020101020101" pitchFamily="18" charset="-127"/>
              </a:rPr>
              <a:t>개선 사항</a:t>
            </a:r>
            <a:endParaRPr kumimoji="0" lang="en-US" altLang="ko-KR" sz="4800" b="0" i="0" u="none" strike="noStrike" kern="1200" cap="none" spc="0" normalizeH="0" baseline="0" noProof="0" dirty="0">
              <a:ln>
                <a:solidFill>
                  <a:schemeClr val="bg1"/>
                </a:solidFill>
              </a:ln>
              <a:solidFill>
                <a:schemeClr val="bg1"/>
              </a:solidFill>
              <a:uLnTx/>
              <a:uFillTx/>
              <a:latin typeface="강원교육모두 Bold" panose="02020603020101020101" pitchFamily="18" charset="-127"/>
              <a:ea typeface="강원교육모두 Bold" panose="02020603020101020101" pitchFamily="18" charset="-127"/>
              <a:cs typeface="박용준 투사회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5003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D05C300-D166-1CAF-CB50-0CA19537063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4392"/>
            </a:avLst>
          </a:prstGeom>
          <a:solidFill>
            <a:srgbClr val="1D4F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8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Thank You</a:t>
            </a:r>
          </a:p>
          <a:p>
            <a:pPr algn="ctr"/>
            <a:r>
              <a:rPr lang="en-US" altLang="ko-KR" sz="8800" dirty="0">
                <a:latin typeface="강원교육모두 Bold" panose="02020603020101020101" pitchFamily="18" charset="-127"/>
                <a:ea typeface="강원교육모두 Bold" panose="02020603020101020101" pitchFamily="18" charset="-127"/>
                <a:sym typeface="Wingdings" panose="05000000000000000000" pitchFamily="2" charset="2"/>
              </a:rPr>
              <a:t></a:t>
            </a:r>
            <a:endParaRPr lang="ko-KR" altLang="en-US" sz="88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6322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B416D7D-104E-8AFC-E2BC-3CEF254504B7}"/>
              </a:ext>
            </a:extLst>
          </p:cNvPr>
          <p:cNvSpPr/>
          <p:nvPr/>
        </p:nvSpPr>
        <p:spPr>
          <a:xfrm>
            <a:off x="98218" y="2154162"/>
            <a:ext cx="2144920" cy="415368"/>
          </a:xfrm>
          <a:prstGeom prst="roundRect">
            <a:avLst>
              <a:gd name="adj" fmla="val 343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25578D3-4DF9-BD99-8703-B1CFB533B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18" y="-130986"/>
            <a:ext cx="1245649" cy="1610307"/>
          </a:xfrm>
          <a:noFill/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b="1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박용준 투사회보" panose="02020603020101020101" pitchFamily="18" charset="-127"/>
              </a:rPr>
              <a:t>1.</a:t>
            </a:r>
            <a:endParaRPr lang="ko-KR" altLang="en-US" sz="54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  <a:cs typeface="박용준 투사회보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D52C98-66E3-BA8B-8BD6-DC9A06AEFEE5}"/>
              </a:ext>
            </a:extLst>
          </p:cNvPr>
          <p:cNvSpPr txBox="1"/>
          <p:nvPr/>
        </p:nvSpPr>
        <p:spPr>
          <a:xfrm>
            <a:off x="98218" y="1063823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ko-KR" altLang="en-US" sz="28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박용준 투사회보" panose="02020603020101020101" pitchFamily="18" charset="-127"/>
              </a:rPr>
              <a:t>팀 소개</a:t>
            </a:r>
            <a:endParaRPr lang="en-US" altLang="ko-KR" sz="28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  <a:cs typeface="박용준 투사회보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EF4958-BB83-F731-0970-A06175C3B06C}"/>
              </a:ext>
            </a:extLst>
          </p:cNvPr>
          <p:cNvSpPr txBox="1"/>
          <p:nvPr/>
        </p:nvSpPr>
        <p:spPr>
          <a:xfrm>
            <a:off x="131564" y="2025806"/>
            <a:ext cx="1927226" cy="98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28888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rPr>
              <a:t>01</a:t>
            </a:r>
            <a:r>
              <a:rPr lang="ko-KR" altLang="en-US" sz="1600" dirty="0">
                <a:solidFill>
                  <a:srgbClr val="528888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팀원 소개 및 역할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528888"/>
              </a:solidFill>
              <a:effectLst/>
              <a:uLnTx/>
              <a:uFillTx/>
              <a:latin typeface="강원교육모두 Bold" panose="02020603020101020101" pitchFamily="18" charset="-127"/>
              <a:ea typeface="강원교육모두 Bold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02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프로젝트 일정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Light" panose="02020603020101020101" pitchFamily="18" charset="-127"/>
              <a:ea typeface="강원교육모두 Light" panose="02020603020101020101" pitchFamily="18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74551C7-DB43-0294-8288-164668493A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146" y="939108"/>
            <a:ext cx="1863990" cy="19309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5BA0115-BE1A-58C5-EB9F-F19B0495EE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601" y="701539"/>
            <a:ext cx="1998003" cy="240004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D5F7BC4-8B04-34F9-F669-7ECEC4EF0E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031" y="939108"/>
            <a:ext cx="1681246" cy="192490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27CA094-A5B6-A348-3F28-4B337181F2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384" y="992293"/>
            <a:ext cx="1565508" cy="1973637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7CA26E3-F2F1-B1B7-E47D-DEB1E7D342B3}"/>
              </a:ext>
            </a:extLst>
          </p:cNvPr>
          <p:cNvSpPr/>
          <p:nvPr/>
        </p:nvSpPr>
        <p:spPr>
          <a:xfrm>
            <a:off x="2933594" y="3448244"/>
            <a:ext cx="8414010" cy="360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프로젝트 기획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02396A-461D-8497-C7AF-8BE6F24E5C71}"/>
              </a:ext>
            </a:extLst>
          </p:cNvPr>
          <p:cNvSpPr txBox="1"/>
          <p:nvPr/>
        </p:nvSpPr>
        <p:spPr>
          <a:xfrm>
            <a:off x="3006061" y="2888378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팀장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박성호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126FC2-E1F3-BC89-3828-FAE876FF3772}"/>
              </a:ext>
            </a:extLst>
          </p:cNvPr>
          <p:cNvSpPr txBox="1"/>
          <p:nvPr/>
        </p:nvSpPr>
        <p:spPr>
          <a:xfrm>
            <a:off x="5180903" y="2888378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팀원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노승우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406A78-D35F-4B60-E48B-9C7E4886279E}"/>
              </a:ext>
            </a:extLst>
          </p:cNvPr>
          <p:cNvSpPr txBox="1"/>
          <p:nvPr/>
        </p:nvSpPr>
        <p:spPr>
          <a:xfrm>
            <a:off x="7355745" y="2888378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팀원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오화룡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CE3B20-E91B-3335-0EA2-CA068AEF2FC9}"/>
              </a:ext>
            </a:extLst>
          </p:cNvPr>
          <p:cNvSpPr txBox="1"/>
          <p:nvPr/>
        </p:nvSpPr>
        <p:spPr>
          <a:xfrm>
            <a:off x="9712851" y="2888378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팀원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이유진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4E2EAA2-B898-218B-5263-D6CCCA676F0A}"/>
              </a:ext>
            </a:extLst>
          </p:cNvPr>
          <p:cNvSpPr/>
          <p:nvPr/>
        </p:nvSpPr>
        <p:spPr>
          <a:xfrm>
            <a:off x="7128557" y="4641224"/>
            <a:ext cx="4212000" cy="36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accent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메인 </a:t>
            </a:r>
            <a:r>
              <a:rPr lang="en-US" altLang="ko-KR" sz="1600" dirty="0">
                <a:solidFill>
                  <a:schemeClr val="accent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UI </a:t>
            </a:r>
            <a:r>
              <a:rPr lang="ko-KR" altLang="en-US" sz="1600" dirty="0">
                <a:solidFill>
                  <a:schemeClr val="accent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디자인 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E34D24F-325A-2C8D-5F7A-8A6287B8C9DE}"/>
              </a:ext>
            </a:extLst>
          </p:cNvPr>
          <p:cNvSpPr/>
          <p:nvPr/>
        </p:nvSpPr>
        <p:spPr>
          <a:xfrm>
            <a:off x="2928599" y="4641224"/>
            <a:ext cx="4166296" cy="360000"/>
          </a:xfrm>
          <a:prstGeom prst="round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accent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API (</a:t>
            </a:r>
            <a:r>
              <a:rPr lang="ko-KR" altLang="en-US" sz="1600" dirty="0">
                <a:solidFill>
                  <a:schemeClr val="accent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지도 구현</a:t>
            </a:r>
            <a:r>
              <a:rPr lang="en-US" altLang="ko-KR" sz="1600" dirty="0">
                <a:solidFill>
                  <a:schemeClr val="accent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  <a:endParaRPr lang="ko-KR" altLang="en-US" sz="1600" dirty="0">
              <a:solidFill>
                <a:schemeClr val="accent2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DEA8276-D243-002E-E2FA-BC3550BD0599}"/>
              </a:ext>
            </a:extLst>
          </p:cNvPr>
          <p:cNvSpPr/>
          <p:nvPr/>
        </p:nvSpPr>
        <p:spPr>
          <a:xfrm>
            <a:off x="7126505" y="5039977"/>
            <a:ext cx="4212000" cy="36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로그인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개인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/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사업자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B0C9A5E-6E80-67F8-7917-C4CF3105DC73}"/>
              </a:ext>
            </a:extLst>
          </p:cNvPr>
          <p:cNvSpPr/>
          <p:nvPr/>
        </p:nvSpPr>
        <p:spPr>
          <a:xfrm>
            <a:off x="2926547" y="5039977"/>
            <a:ext cx="4166296" cy="36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accent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API (</a:t>
            </a:r>
            <a:r>
              <a:rPr lang="ko-KR" altLang="en-US" sz="1600" dirty="0">
                <a:solidFill>
                  <a:schemeClr val="accent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청약 정보 구현</a:t>
            </a:r>
            <a:r>
              <a:rPr lang="en-US" altLang="ko-KR" sz="1600" dirty="0">
                <a:solidFill>
                  <a:schemeClr val="accent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)`</a:t>
            </a:r>
            <a:endParaRPr lang="ko-KR" altLang="en-US" sz="1600" dirty="0">
              <a:solidFill>
                <a:schemeClr val="accent2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B968126-5135-C746-F92B-4677EC7C8FDE}"/>
              </a:ext>
            </a:extLst>
          </p:cNvPr>
          <p:cNvSpPr/>
          <p:nvPr/>
        </p:nvSpPr>
        <p:spPr>
          <a:xfrm>
            <a:off x="2926547" y="5440507"/>
            <a:ext cx="4166296" cy="36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검색 기능 구현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1EA4A64-AF31-C4F1-FB5D-E8CB04873021}"/>
              </a:ext>
            </a:extLst>
          </p:cNvPr>
          <p:cNvSpPr/>
          <p:nvPr/>
        </p:nvSpPr>
        <p:spPr>
          <a:xfrm>
            <a:off x="7126505" y="5440507"/>
            <a:ext cx="4212000" cy="36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회원가입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개인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/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사업자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B049FDE-79E1-97C3-FC03-AAC6C9E11266}"/>
              </a:ext>
            </a:extLst>
          </p:cNvPr>
          <p:cNvSpPr/>
          <p:nvPr/>
        </p:nvSpPr>
        <p:spPr>
          <a:xfrm>
            <a:off x="2933594" y="3835850"/>
            <a:ext cx="8414010" cy="360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게시판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66220F8-5B96-ED99-5767-EDB901C531AA}"/>
              </a:ext>
            </a:extLst>
          </p:cNvPr>
          <p:cNvSpPr/>
          <p:nvPr/>
        </p:nvSpPr>
        <p:spPr>
          <a:xfrm>
            <a:off x="2933594" y="4234603"/>
            <a:ext cx="8414010" cy="360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데이터 관리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데이터베이스 사용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0172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B416D7D-104E-8AFC-E2BC-3CEF254504B7}"/>
              </a:ext>
            </a:extLst>
          </p:cNvPr>
          <p:cNvSpPr/>
          <p:nvPr/>
        </p:nvSpPr>
        <p:spPr>
          <a:xfrm>
            <a:off x="98218" y="2643112"/>
            <a:ext cx="2144920" cy="415368"/>
          </a:xfrm>
          <a:prstGeom prst="roundRect">
            <a:avLst>
              <a:gd name="adj" fmla="val 343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25578D3-4DF9-BD99-8703-B1CFB533B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18" y="-130986"/>
            <a:ext cx="1245649" cy="1610307"/>
          </a:xfrm>
          <a:noFill/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b="1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박용준 투사회보" panose="02020603020101020101" pitchFamily="18" charset="-127"/>
              </a:rPr>
              <a:t>1.</a:t>
            </a:r>
            <a:endParaRPr lang="ko-KR" altLang="en-US" sz="54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  <a:cs typeface="박용준 투사회보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D52C98-66E3-BA8B-8BD6-DC9A06AEFEE5}"/>
              </a:ext>
            </a:extLst>
          </p:cNvPr>
          <p:cNvSpPr txBox="1"/>
          <p:nvPr/>
        </p:nvSpPr>
        <p:spPr>
          <a:xfrm>
            <a:off x="98218" y="1063823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박용준 투사회보" panose="02020603020101020101" pitchFamily="18" charset="-127"/>
              </a:rPr>
              <a:t>팀 소개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Bold" panose="02020603020101020101" pitchFamily="18" charset="-127"/>
              <a:ea typeface="강원교육모두 Bold" panose="02020603020101020101" pitchFamily="18" charset="-127"/>
              <a:cs typeface="박용준 투사회보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EF4958-BB83-F731-0970-A06175C3B06C}"/>
              </a:ext>
            </a:extLst>
          </p:cNvPr>
          <p:cNvSpPr txBox="1"/>
          <p:nvPr/>
        </p:nvSpPr>
        <p:spPr>
          <a:xfrm>
            <a:off x="131564" y="2025806"/>
            <a:ext cx="1927226" cy="98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01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팀원 소개 및 역할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srgbClr val="528888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02 </a:t>
            </a: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528888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프로젝트 일정</a:t>
            </a:r>
            <a:endParaRPr kumimoji="0" lang="en-US" altLang="ko-KR" sz="1600" i="0" u="none" strike="noStrike" kern="1200" cap="none" spc="0" normalizeH="0" baseline="0" noProof="0" dirty="0">
              <a:ln>
                <a:noFill/>
              </a:ln>
              <a:solidFill>
                <a:srgbClr val="528888"/>
              </a:solidFill>
              <a:effectLst/>
              <a:uLnTx/>
              <a:uFillTx/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0AD9601D-1DED-D3BC-B724-2A67E2569746}"/>
              </a:ext>
            </a:extLst>
          </p:cNvPr>
          <p:cNvGrpSpPr/>
          <p:nvPr/>
        </p:nvGrpSpPr>
        <p:grpSpPr>
          <a:xfrm>
            <a:off x="2017713" y="1469796"/>
            <a:ext cx="1271502" cy="4073005"/>
            <a:chOff x="2103438" y="1479321"/>
            <a:chExt cx="1271502" cy="407300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A1EF432-4524-D2BD-A093-86970EB4EC8C}"/>
                </a:ext>
              </a:extLst>
            </p:cNvPr>
            <p:cNvSpPr txBox="1"/>
            <p:nvPr/>
          </p:nvSpPr>
          <p:spPr>
            <a:xfrm>
              <a:off x="2103438" y="1479321"/>
              <a:ext cx="12234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강원교육모두 Light" panose="02020603020101020101" pitchFamily="18" charset="-127"/>
                  <a:ea typeface="강원교육모두 Light" panose="02020603020101020101" pitchFamily="18" charset="-127"/>
                </a:rPr>
                <a:t>프로젝트 기획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C9BEE91-CDCA-97AF-0C79-CEABF55EFB0A}"/>
                </a:ext>
              </a:extLst>
            </p:cNvPr>
            <p:cNvSpPr txBox="1"/>
            <p:nvPr/>
          </p:nvSpPr>
          <p:spPr>
            <a:xfrm>
              <a:off x="2103438" y="1970210"/>
              <a:ext cx="12715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강원교육모두 Light" panose="02020603020101020101" pitchFamily="18" charset="-127"/>
                  <a:ea typeface="강원교육모두 Light" panose="02020603020101020101" pitchFamily="18" charset="-127"/>
                </a:rPr>
                <a:t>요구사항 분석 </a:t>
              </a:r>
              <a:endParaRPr lang="en-US" altLang="ko-KR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endParaRPr>
            </a:p>
            <a:p>
              <a:r>
                <a:rPr lang="ko-KR" altLang="en-US" sz="1600" dirty="0">
                  <a:latin typeface="강원교육모두 Light" panose="02020603020101020101" pitchFamily="18" charset="-127"/>
                  <a:ea typeface="강원교육모두 Light" panose="02020603020101020101" pitchFamily="18" charset="-127"/>
                </a:rPr>
                <a:t>및 기능설계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360A5A5-5A29-09EE-6C27-D2583D041EF9}"/>
                </a:ext>
              </a:extLst>
            </p:cNvPr>
            <p:cNvSpPr txBox="1"/>
            <p:nvPr/>
          </p:nvSpPr>
          <p:spPr>
            <a:xfrm>
              <a:off x="2103438" y="2653282"/>
              <a:ext cx="10647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강원교육모두 Light" panose="02020603020101020101" pitchFamily="18" charset="-127"/>
                  <a:ea typeface="강원교육모두 Light" panose="02020603020101020101" pitchFamily="18" charset="-127"/>
                </a:rPr>
                <a:t>웹 디자인 </a:t>
              </a:r>
              <a:endParaRPr lang="en-US" altLang="ko-KR" sz="16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endParaRPr>
            </a:p>
            <a:p>
              <a:r>
                <a:rPr lang="ko-KR" altLang="en-US" sz="1600" dirty="0">
                  <a:latin typeface="강원교육모두 Light" panose="02020603020101020101" pitchFamily="18" charset="-127"/>
                  <a:ea typeface="강원교육모두 Light" panose="02020603020101020101" pitchFamily="18" charset="-127"/>
                </a:rPr>
                <a:t>선정 및 구현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D13FAB-2C30-D437-6428-B5ED69AEB252}"/>
                </a:ext>
              </a:extLst>
            </p:cNvPr>
            <p:cNvSpPr txBox="1"/>
            <p:nvPr/>
          </p:nvSpPr>
          <p:spPr>
            <a:xfrm>
              <a:off x="2103438" y="3343485"/>
              <a:ext cx="8771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강원교육모두 Light" panose="02020603020101020101" pitchFamily="18" charset="-127"/>
                  <a:ea typeface="강원교육모두 Light" panose="02020603020101020101" pitchFamily="18" charset="-127"/>
                </a:rPr>
                <a:t>기능 구현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4670CAF-A0EF-5D22-66F6-DD71BAC24B5C}"/>
                </a:ext>
              </a:extLst>
            </p:cNvPr>
            <p:cNvSpPr txBox="1"/>
            <p:nvPr/>
          </p:nvSpPr>
          <p:spPr>
            <a:xfrm>
              <a:off x="2103438" y="3966914"/>
              <a:ext cx="8114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강원교육모두 Light" panose="02020603020101020101" pitchFamily="18" charset="-127"/>
                  <a:ea typeface="강원교육모두 Light" panose="02020603020101020101" pitchFamily="18" charset="-127"/>
                </a:rPr>
                <a:t>API</a:t>
              </a:r>
              <a:r>
                <a:rPr lang="ko-KR" altLang="en-US" sz="1600" dirty="0">
                  <a:latin typeface="강원교육모두 Light" panose="02020603020101020101" pitchFamily="18" charset="-127"/>
                  <a:ea typeface="강원교육모두 Light" panose="02020603020101020101" pitchFamily="18" charset="-127"/>
                </a:rPr>
                <a:t> 구현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EEA6A4-FDFB-8420-AB0E-D19C9EDE8366}"/>
                </a:ext>
              </a:extLst>
            </p:cNvPr>
            <p:cNvSpPr txBox="1"/>
            <p:nvPr/>
          </p:nvSpPr>
          <p:spPr>
            <a:xfrm>
              <a:off x="2103438" y="4590343"/>
              <a:ext cx="841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강원교육모두 Light" panose="02020603020101020101" pitchFamily="18" charset="-127"/>
                  <a:ea typeface="강원교육모두 Light" panose="02020603020101020101" pitchFamily="18" charset="-127"/>
                </a:rPr>
                <a:t>오류수정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62A9E38-A67B-C281-2E58-640CB76C1439}"/>
                </a:ext>
              </a:extLst>
            </p:cNvPr>
            <p:cNvSpPr txBox="1"/>
            <p:nvPr/>
          </p:nvSpPr>
          <p:spPr>
            <a:xfrm>
              <a:off x="2103438" y="5213772"/>
              <a:ext cx="8565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강원교육모두 Light" panose="02020603020101020101" pitchFamily="18" charset="-127"/>
                  <a:ea typeface="강원교육모두 Light" panose="02020603020101020101" pitchFamily="18" charset="-127"/>
                </a:rPr>
                <a:t>PPT </a:t>
              </a:r>
              <a:r>
                <a:rPr lang="ko-KR" altLang="en-US" sz="1600" dirty="0">
                  <a:latin typeface="강원교육모두 Light" panose="02020603020101020101" pitchFamily="18" charset="-127"/>
                  <a:ea typeface="강원교육모두 Light" panose="02020603020101020101" pitchFamily="18" charset="-127"/>
                </a:rPr>
                <a:t>제작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49DBAD0E-C7D5-8834-9490-B648F9E29621}"/>
              </a:ext>
            </a:extLst>
          </p:cNvPr>
          <p:cNvGrpSpPr/>
          <p:nvPr/>
        </p:nvGrpSpPr>
        <p:grpSpPr>
          <a:xfrm>
            <a:off x="3398741" y="873819"/>
            <a:ext cx="8449112" cy="338554"/>
            <a:chOff x="3398741" y="873819"/>
            <a:chExt cx="8449112" cy="33855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1F6F2A3-CD60-C42F-EC93-82DF699023C6}"/>
                </a:ext>
              </a:extLst>
            </p:cNvPr>
            <p:cNvSpPr txBox="1"/>
            <p:nvPr/>
          </p:nvSpPr>
          <p:spPr>
            <a:xfrm>
              <a:off x="3398741" y="873819"/>
              <a:ext cx="596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강원교육모두 Light" panose="02020603020101020101" pitchFamily="18" charset="-127"/>
                  <a:ea typeface="강원교육모두 Light" panose="02020603020101020101" pitchFamily="18" charset="-127"/>
                </a:rPr>
                <a:t>1</a:t>
              </a:r>
              <a:r>
                <a:rPr lang="ko-KR" altLang="en-US" sz="1600" dirty="0">
                  <a:latin typeface="강원교육모두 Light" panose="02020603020101020101" pitchFamily="18" charset="-127"/>
                  <a:ea typeface="강원교육모두 Light" panose="02020603020101020101" pitchFamily="18" charset="-127"/>
                </a:rPr>
                <a:t>일차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9466F46-BF57-9963-B26D-5281DCAD20A2}"/>
                </a:ext>
              </a:extLst>
            </p:cNvPr>
            <p:cNvSpPr txBox="1"/>
            <p:nvPr/>
          </p:nvSpPr>
          <p:spPr>
            <a:xfrm>
              <a:off x="3995379" y="873819"/>
              <a:ext cx="596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강원교육모두 Light" panose="02020603020101020101" pitchFamily="18" charset="-127"/>
                  <a:ea typeface="강원교육모두 Light" panose="02020603020101020101" pitchFamily="18" charset="-127"/>
                </a:rPr>
                <a:t>2</a:t>
              </a:r>
              <a:r>
                <a:rPr lang="ko-KR" altLang="en-US" sz="1600" dirty="0">
                  <a:latin typeface="강원교육모두 Light" panose="02020603020101020101" pitchFamily="18" charset="-127"/>
                  <a:ea typeface="강원교육모두 Light" panose="02020603020101020101" pitchFamily="18" charset="-127"/>
                </a:rPr>
                <a:t>일차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AFA7C18-F566-BF45-F2CF-21D0D1EC9F11}"/>
                </a:ext>
              </a:extLst>
            </p:cNvPr>
            <p:cNvSpPr txBox="1"/>
            <p:nvPr/>
          </p:nvSpPr>
          <p:spPr>
            <a:xfrm>
              <a:off x="4592017" y="873819"/>
              <a:ext cx="596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강원교육모두 Light" panose="02020603020101020101" pitchFamily="18" charset="-127"/>
                  <a:ea typeface="강원교육모두 Light" panose="02020603020101020101" pitchFamily="18" charset="-127"/>
                </a:rPr>
                <a:t>3</a:t>
              </a:r>
              <a:r>
                <a:rPr lang="ko-KR" altLang="en-US" sz="1600" dirty="0">
                  <a:latin typeface="강원교육모두 Light" panose="02020603020101020101" pitchFamily="18" charset="-127"/>
                  <a:ea typeface="강원교육모두 Light" panose="02020603020101020101" pitchFamily="18" charset="-127"/>
                </a:rPr>
                <a:t>일차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84A9089-D924-A547-1433-229C210DEF04}"/>
                </a:ext>
              </a:extLst>
            </p:cNvPr>
            <p:cNvSpPr txBox="1"/>
            <p:nvPr/>
          </p:nvSpPr>
          <p:spPr>
            <a:xfrm>
              <a:off x="5188655" y="873819"/>
              <a:ext cx="596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강원교육모두 Light" panose="02020603020101020101" pitchFamily="18" charset="-127"/>
                  <a:ea typeface="강원교육모두 Light" panose="02020603020101020101" pitchFamily="18" charset="-127"/>
                </a:rPr>
                <a:t>4</a:t>
              </a:r>
              <a:r>
                <a:rPr lang="ko-KR" altLang="en-US" sz="1600" dirty="0">
                  <a:latin typeface="강원교육모두 Light" panose="02020603020101020101" pitchFamily="18" charset="-127"/>
                  <a:ea typeface="강원교육모두 Light" panose="02020603020101020101" pitchFamily="18" charset="-127"/>
                </a:rPr>
                <a:t>일차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8865F7F-AA05-6F98-A4E6-A78F05439066}"/>
                </a:ext>
              </a:extLst>
            </p:cNvPr>
            <p:cNvSpPr txBox="1"/>
            <p:nvPr/>
          </p:nvSpPr>
          <p:spPr>
            <a:xfrm>
              <a:off x="5785293" y="873819"/>
              <a:ext cx="596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강원교육모두 Light" panose="02020603020101020101" pitchFamily="18" charset="-127"/>
                  <a:ea typeface="강원교육모두 Light" panose="02020603020101020101" pitchFamily="18" charset="-127"/>
                </a:rPr>
                <a:t>5</a:t>
              </a:r>
              <a:r>
                <a:rPr lang="ko-KR" altLang="en-US" sz="1600" dirty="0">
                  <a:latin typeface="강원교육모두 Light" panose="02020603020101020101" pitchFamily="18" charset="-127"/>
                  <a:ea typeface="강원교육모두 Light" panose="02020603020101020101" pitchFamily="18" charset="-127"/>
                </a:rPr>
                <a:t>일차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2A4078C-3A41-7489-CAFC-277DF78B42B1}"/>
                </a:ext>
              </a:extLst>
            </p:cNvPr>
            <p:cNvSpPr txBox="1"/>
            <p:nvPr/>
          </p:nvSpPr>
          <p:spPr>
            <a:xfrm>
              <a:off x="6381931" y="873819"/>
              <a:ext cx="596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강원교육모두 Light" panose="02020603020101020101" pitchFamily="18" charset="-127"/>
                  <a:ea typeface="강원교육모두 Light" panose="02020603020101020101" pitchFamily="18" charset="-127"/>
                </a:rPr>
                <a:t>6</a:t>
              </a:r>
              <a:r>
                <a:rPr lang="ko-KR" altLang="en-US" sz="1600" dirty="0">
                  <a:latin typeface="강원교육모두 Light" panose="02020603020101020101" pitchFamily="18" charset="-127"/>
                  <a:ea typeface="강원교육모두 Light" panose="02020603020101020101" pitchFamily="18" charset="-127"/>
                </a:rPr>
                <a:t>일차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10D4D89-519D-7DE5-562A-EA0C54BB27B1}"/>
                </a:ext>
              </a:extLst>
            </p:cNvPr>
            <p:cNvSpPr txBox="1"/>
            <p:nvPr/>
          </p:nvSpPr>
          <p:spPr>
            <a:xfrm>
              <a:off x="6978569" y="873819"/>
              <a:ext cx="596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강원교육모두 Light" panose="02020603020101020101" pitchFamily="18" charset="-127"/>
                  <a:ea typeface="강원교육모두 Light" panose="02020603020101020101" pitchFamily="18" charset="-127"/>
                </a:rPr>
                <a:t>7</a:t>
              </a:r>
              <a:r>
                <a:rPr lang="ko-KR" altLang="en-US" sz="1600" dirty="0">
                  <a:latin typeface="강원교육모두 Light" panose="02020603020101020101" pitchFamily="18" charset="-127"/>
                  <a:ea typeface="강원교육모두 Light" panose="02020603020101020101" pitchFamily="18" charset="-127"/>
                </a:rPr>
                <a:t>일차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2CD8301-7365-1C8A-0E4D-7A45C7F82883}"/>
                </a:ext>
              </a:extLst>
            </p:cNvPr>
            <p:cNvSpPr txBox="1"/>
            <p:nvPr/>
          </p:nvSpPr>
          <p:spPr>
            <a:xfrm>
              <a:off x="7575207" y="873819"/>
              <a:ext cx="596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강원교육모두 Light" panose="02020603020101020101" pitchFamily="18" charset="-127"/>
                  <a:ea typeface="강원교육모두 Light" panose="02020603020101020101" pitchFamily="18" charset="-127"/>
                </a:rPr>
                <a:t>8</a:t>
              </a:r>
              <a:r>
                <a:rPr lang="ko-KR" altLang="en-US" sz="1600" dirty="0">
                  <a:latin typeface="강원교육모두 Light" panose="02020603020101020101" pitchFamily="18" charset="-127"/>
                  <a:ea typeface="강원교육모두 Light" panose="02020603020101020101" pitchFamily="18" charset="-127"/>
                </a:rPr>
                <a:t>일차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76B250E-FCDD-60E1-478A-B997A1DE3903}"/>
                </a:ext>
              </a:extLst>
            </p:cNvPr>
            <p:cNvSpPr txBox="1"/>
            <p:nvPr/>
          </p:nvSpPr>
          <p:spPr>
            <a:xfrm>
              <a:off x="8171845" y="873819"/>
              <a:ext cx="596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강원교육모두 Light" panose="02020603020101020101" pitchFamily="18" charset="-127"/>
                  <a:ea typeface="강원교육모두 Light" panose="02020603020101020101" pitchFamily="18" charset="-127"/>
                </a:rPr>
                <a:t>9</a:t>
              </a:r>
              <a:r>
                <a:rPr lang="ko-KR" altLang="en-US" sz="1600" dirty="0">
                  <a:latin typeface="강원교육모두 Light" panose="02020603020101020101" pitchFamily="18" charset="-127"/>
                  <a:ea typeface="강원교육모두 Light" panose="02020603020101020101" pitchFamily="18" charset="-127"/>
                </a:rPr>
                <a:t>일차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34312EB-A203-EF4B-7CC6-D0E1EDE1AEC7}"/>
                </a:ext>
              </a:extLst>
            </p:cNvPr>
            <p:cNvSpPr txBox="1"/>
            <p:nvPr/>
          </p:nvSpPr>
          <p:spPr>
            <a:xfrm>
              <a:off x="8768483" y="873819"/>
              <a:ext cx="6928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강원교육모두 Light" panose="02020603020101020101" pitchFamily="18" charset="-127"/>
                  <a:ea typeface="강원교육모두 Light" panose="02020603020101020101" pitchFamily="18" charset="-127"/>
                </a:rPr>
                <a:t>10</a:t>
              </a:r>
              <a:r>
                <a:rPr lang="ko-KR" altLang="en-US" sz="1600" dirty="0">
                  <a:latin typeface="강원교육모두 Light" panose="02020603020101020101" pitchFamily="18" charset="-127"/>
                  <a:ea typeface="강원교육모두 Light" panose="02020603020101020101" pitchFamily="18" charset="-127"/>
                </a:rPr>
                <a:t>일차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74A8C9C-55EF-F320-406F-74604D3D9E17}"/>
                </a:ext>
              </a:extLst>
            </p:cNvPr>
            <p:cNvSpPr txBox="1"/>
            <p:nvPr/>
          </p:nvSpPr>
          <p:spPr>
            <a:xfrm>
              <a:off x="9365121" y="873819"/>
              <a:ext cx="6928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강원교육모두 Light" panose="02020603020101020101" pitchFamily="18" charset="-127"/>
                  <a:ea typeface="강원교육모두 Light" panose="02020603020101020101" pitchFamily="18" charset="-127"/>
                </a:rPr>
                <a:t>11</a:t>
              </a:r>
              <a:r>
                <a:rPr lang="ko-KR" altLang="en-US" sz="1600" dirty="0">
                  <a:latin typeface="강원교육모두 Light" panose="02020603020101020101" pitchFamily="18" charset="-127"/>
                  <a:ea typeface="강원교육모두 Light" panose="02020603020101020101" pitchFamily="18" charset="-127"/>
                </a:rPr>
                <a:t>일차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D300D49-DEF1-C356-2562-E11DED049E28}"/>
                </a:ext>
              </a:extLst>
            </p:cNvPr>
            <p:cNvSpPr txBox="1"/>
            <p:nvPr/>
          </p:nvSpPr>
          <p:spPr>
            <a:xfrm>
              <a:off x="9961759" y="873819"/>
              <a:ext cx="6928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강원교육모두 Light" panose="02020603020101020101" pitchFamily="18" charset="-127"/>
                  <a:ea typeface="강원교육모두 Light" panose="02020603020101020101" pitchFamily="18" charset="-127"/>
                </a:rPr>
                <a:t>12</a:t>
              </a:r>
              <a:r>
                <a:rPr lang="ko-KR" altLang="en-US" sz="1600" dirty="0">
                  <a:latin typeface="강원교육모두 Light" panose="02020603020101020101" pitchFamily="18" charset="-127"/>
                  <a:ea typeface="강원교육모두 Light" panose="02020603020101020101" pitchFamily="18" charset="-127"/>
                </a:rPr>
                <a:t>일차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4468DC4-9C71-A011-B648-B6F51780BD2C}"/>
                </a:ext>
              </a:extLst>
            </p:cNvPr>
            <p:cNvSpPr txBox="1"/>
            <p:nvPr/>
          </p:nvSpPr>
          <p:spPr>
            <a:xfrm>
              <a:off x="10558397" y="873819"/>
              <a:ext cx="6928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강원교육모두 Light" panose="02020603020101020101" pitchFamily="18" charset="-127"/>
                  <a:ea typeface="강원교육모두 Light" panose="02020603020101020101" pitchFamily="18" charset="-127"/>
                </a:rPr>
                <a:t>13</a:t>
              </a:r>
              <a:r>
                <a:rPr lang="ko-KR" altLang="en-US" sz="1600" dirty="0">
                  <a:latin typeface="강원교육모두 Light" panose="02020603020101020101" pitchFamily="18" charset="-127"/>
                  <a:ea typeface="강원교육모두 Light" panose="02020603020101020101" pitchFamily="18" charset="-127"/>
                </a:rPr>
                <a:t>일차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0AC3C73-73F8-D395-6A9F-21BD7F32BE03}"/>
                </a:ext>
              </a:extLst>
            </p:cNvPr>
            <p:cNvSpPr txBox="1"/>
            <p:nvPr/>
          </p:nvSpPr>
          <p:spPr>
            <a:xfrm>
              <a:off x="11155035" y="873819"/>
              <a:ext cx="6928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강원교육모두 Light" panose="02020603020101020101" pitchFamily="18" charset="-127"/>
                  <a:ea typeface="강원교육모두 Light" panose="02020603020101020101" pitchFamily="18" charset="-127"/>
                </a:rPr>
                <a:t>14</a:t>
              </a:r>
              <a:r>
                <a:rPr lang="ko-KR" altLang="en-US" sz="1600" dirty="0">
                  <a:latin typeface="강원교육모두 Light" panose="02020603020101020101" pitchFamily="18" charset="-127"/>
                  <a:ea typeface="강원교육모두 Light" panose="02020603020101020101" pitchFamily="18" charset="-127"/>
                </a:rPr>
                <a:t>일차</a:t>
              </a: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FD49FDC9-58F4-99E3-DC7D-85FAE085D345}"/>
              </a:ext>
            </a:extLst>
          </p:cNvPr>
          <p:cNvGrpSpPr/>
          <p:nvPr/>
        </p:nvGrpSpPr>
        <p:grpSpPr>
          <a:xfrm>
            <a:off x="3241125" y="1639073"/>
            <a:ext cx="8510548" cy="3766002"/>
            <a:chOff x="3241125" y="1632436"/>
            <a:chExt cx="8510548" cy="3766002"/>
          </a:xfrm>
        </p:grpSpPr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F7893447-4C50-D95B-044F-419156AAC120}"/>
                </a:ext>
              </a:extLst>
            </p:cNvPr>
            <p:cNvCxnSpPr>
              <a:stCxn id="2" idx="3"/>
            </p:cNvCxnSpPr>
            <p:nvPr/>
          </p:nvCxnSpPr>
          <p:spPr>
            <a:xfrm>
              <a:off x="3241125" y="1632436"/>
              <a:ext cx="8424823" cy="22026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CB0871F3-AC8D-3C2C-D5EC-F5BF0FAAF772}"/>
                </a:ext>
              </a:extLst>
            </p:cNvPr>
            <p:cNvCxnSpPr/>
            <p:nvPr/>
          </p:nvCxnSpPr>
          <p:spPr>
            <a:xfrm>
              <a:off x="3415016" y="2294280"/>
              <a:ext cx="8336657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E301716B-4B0F-0A3E-13F0-C99956233051}"/>
                </a:ext>
              </a:extLst>
            </p:cNvPr>
            <p:cNvCxnSpPr/>
            <p:nvPr/>
          </p:nvCxnSpPr>
          <p:spPr>
            <a:xfrm>
              <a:off x="3415016" y="2915112"/>
              <a:ext cx="8336657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2E73279F-455B-868C-62DA-7DA2DAD63398}"/>
                </a:ext>
              </a:extLst>
            </p:cNvPr>
            <p:cNvCxnSpPr/>
            <p:nvPr/>
          </p:nvCxnSpPr>
          <p:spPr>
            <a:xfrm>
              <a:off x="3415016" y="3535944"/>
              <a:ext cx="8336657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A5C2D1E6-8699-F190-F88A-9241025E2A4F}"/>
                </a:ext>
              </a:extLst>
            </p:cNvPr>
            <p:cNvCxnSpPr/>
            <p:nvPr/>
          </p:nvCxnSpPr>
          <p:spPr>
            <a:xfrm>
              <a:off x="3415016" y="4156776"/>
              <a:ext cx="8336657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FCD9DF77-B1F1-094F-1EA1-DE313A210761}"/>
                </a:ext>
              </a:extLst>
            </p:cNvPr>
            <p:cNvCxnSpPr/>
            <p:nvPr/>
          </p:nvCxnSpPr>
          <p:spPr>
            <a:xfrm>
              <a:off x="3415016" y="4777608"/>
              <a:ext cx="8336657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FCDD5237-1E5A-BE9D-AADC-AED6D8287998}"/>
                </a:ext>
              </a:extLst>
            </p:cNvPr>
            <p:cNvCxnSpPr/>
            <p:nvPr/>
          </p:nvCxnSpPr>
          <p:spPr>
            <a:xfrm>
              <a:off x="3415016" y="5398438"/>
              <a:ext cx="8336657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796047E7-D0FC-7543-A986-5C58109F5CA5}"/>
              </a:ext>
            </a:extLst>
          </p:cNvPr>
          <p:cNvSpPr/>
          <p:nvPr/>
        </p:nvSpPr>
        <p:spPr>
          <a:xfrm>
            <a:off x="3398742" y="1499666"/>
            <a:ext cx="596637" cy="303013"/>
          </a:xfrm>
          <a:prstGeom prst="roundRect">
            <a:avLst/>
          </a:prstGeom>
          <a:solidFill>
            <a:srgbClr val="5288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 </a:t>
            </a:r>
            <a:endParaRPr lang="ko-KR" altLang="en-US" dirty="0"/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F06DBA32-1A81-471A-1C08-B76F3BF4CCB7}"/>
              </a:ext>
            </a:extLst>
          </p:cNvPr>
          <p:cNvSpPr/>
          <p:nvPr/>
        </p:nvSpPr>
        <p:spPr>
          <a:xfrm>
            <a:off x="4048148" y="2149410"/>
            <a:ext cx="998981" cy="303013"/>
          </a:xfrm>
          <a:prstGeom prst="roundRect">
            <a:avLst/>
          </a:prstGeom>
          <a:solidFill>
            <a:srgbClr val="5288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 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0298B5B-A800-B492-D066-5F39FA2B0F06}"/>
              </a:ext>
            </a:extLst>
          </p:cNvPr>
          <p:cNvSpPr/>
          <p:nvPr/>
        </p:nvSpPr>
        <p:spPr>
          <a:xfrm>
            <a:off x="4819181" y="2768693"/>
            <a:ext cx="1562750" cy="303013"/>
          </a:xfrm>
          <a:prstGeom prst="roundRect">
            <a:avLst/>
          </a:prstGeom>
          <a:solidFill>
            <a:srgbClr val="5288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 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0767EB6-59AF-8E6F-7F92-6A842BEB7B79}"/>
              </a:ext>
            </a:extLst>
          </p:cNvPr>
          <p:cNvSpPr/>
          <p:nvPr/>
        </p:nvSpPr>
        <p:spPr>
          <a:xfrm>
            <a:off x="5531224" y="3387974"/>
            <a:ext cx="3621741" cy="303013"/>
          </a:xfrm>
          <a:prstGeom prst="roundRect">
            <a:avLst/>
          </a:prstGeom>
          <a:solidFill>
            <a:srgbClr val="5288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 </a:t>
            </a:r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048B6A3-A323-9A27-83CB-A1B4EB915B68}"/>
              </a:ext>
            </a:extLst>
          </p:cNvPr>
          <p:cNvSpPr/>
          <p:nvPr/>
        </p:nvSpPr>
        <p:spPr>
          <a:xfrm>
            <a:off x="7414723" y="4016061"/>
            <a:ext cx="2885724" cy="303013"/>
          </a:xfrm>
          <a:prstGeom prst="roundRect">
            <a:avLst/>
          </a:prstGeom>
          <a:solidFill>
            <a:srgbClr val="5288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 </a:t>
            </a:r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F2A77E9-5C4A-9103-A5D7-6EC998349E9A}"/>
              </a:ext>
            </a:extLst>
          </p:cNvPr>
          <p:cNvSpPr/>
          <p:nvPr/>
        </p:nvSpPr>
        <p:spPr>
          <a:xfrm>
            <a:off x="9843247" y="4627163"/>
            <a:ext cx="1497106" cy="303013"/>
          </a:xfrm>
          <a:prstGeom prst="roundRect">
            <a:avLst/>
          </a:prstGeom>
          <a:solidFill>
            <a:srgbClr val="5288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 </a:t>
            </a:r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B0E2BD5-EB9A-87B1-E78E-A8E2F1248C6F}"/>
              </a:ext>
            </a:extLst>
          </p:cNvPr>
          <p:cNvSpPr/>
          <p:nvPr/>
        </p:nvSpPr>
        <p:spPr>
          <a:xfrm>
            <a:off x="11155035" y="5253568"/>
            <a:ext cx="510914" cy="303013"/>
          </a:xfrm>
          <a:prstGeom prst="roundRect">
            <a:avLst/>
          </a:prstGeom>
          <a:solidFill>
            <a:srgbClr val="5288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0272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B416D7D-104E-8AFC-E2BC-3CEF254504B7}"/>
              </a:ext>
            </a:extLst>
          </p:cNvPr>
          <p:cNvSpPr/>
          <p:nvPr/>
        </p:nvSpPr>
        <p:spPr>
          <a:xfrm>
            <a:off x="98218" y="2154162"/>
            <a:ext cx="2144920" cy="415368"/>
          </a:xfrm>
          <a:prstGeom prst="roundRect">
            <a:avLst>
              <a:gd name="adj" fmla="val 343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25578D3-4DF9-BD99-8703-B1CFB533B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18" y="-130986"/>
            <a:ext cx="1245649" cy="1610307"/>
          </a:xfrm>
          <a:noFill/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b="1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박용준 투사회보" panose="02020603020101020101" pitchFamily="18" charset="-127"/>
              </a:rPr>
              <a:t>2.</a:t>
            </a:r>
            <a:endParaRPr lang="ko-KR" altLang="en-US" sz="54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  <a:cs typeface="박용준 투사회보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D52C98-66E3-BA8B-8BD6-DC9A06AEFEE5}"/>
              </a:ext>
            </a:extLst>
          </p:cNvPr>
          <p:cNvSpPr txBox="1"/>
          <p:nvPr/>
        </p:nvSpPr>
        <p:spPr>
          <a:xfrm>
            <a:off x="98218" y="1063823"/>
            <a:ext cx="13532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박용준 투사회보" panose="02020603020101020101" pitchFamily="18" charset="-127"/>
              </a:rPr>
              <a:t>프로젝트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Bold" panose="02020603020101020101" pitchFamily="18" charset="-127"/>
              <a:ea typeface="강원교육모두 Bold" panose="02020603020101020101" pitchFamily="18" charset="-127"/>
              <a:cs typeface="박용준 투사회보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whit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박용준 투사회보" panose="02020603020101020101" pitchFamily="18" charset="-127"/>
              </a:rPr>
              <a:t>개요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Bold" panose="02020603020101020101" pitchFamily="18" charset="-127"/>
              <a:ea typeface="강원교육모두 Bold" panose="02020603020101020101" pitchFamily="18" charset="-127"/>
              <a:cs typeface="박용준 투사회보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7B687A-6C36-261A-9E32-4EDD6D7AF226}"/>
              </a:ext>
            </a:extLst>
          </p:cNvPr>
          <p:cNvSpPr txBox="1"/>
          <p:nvPr/>
        </p:nvSpPr>
        <p:spPr>
          <a:xfrm>
            <a:off x="6199414" y="2184658"/>
            <a:ext cx="13612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박용준 투사회보" panose="02020603020101020101" pitchFamily="18" charset="-127"/>
                <a:ea typeface="박용준 투사회보" panose="02020603020101020101" pitchFamily="18" charset="-127"/>
                <a:cs typeface="박용준 투사회보" panose="02020603020101020101" pitchFamily="18" charset="-127"/>
              </a:rPr>
              <a:t>집집</a:t>
            </a:r>
          </a:p>
        </p:txBody>
      </p:sp>
      <p:sp>
        <p:nvSpPr>
          <p:cNvPr id="7" name="양쪽 대괄호 6">
            <a:extLst>
              <a:ext uri="{FF2B5EF4-FFF2-40B4-BE49-F238E27FC236}">
                <a16:creationId xmlns:a16="http://schemas.microsoft.com/office/drawing/2014/main" id="{ADDE0FEE-7807-8BA7-A1B4-75E215D8E38D}"/>
              </a:ext>
            </a:extLst>
          </p:cNvPr>
          <p:cNvSpPr/>
          <p:nvPr/>
        </p:nvSpPr>
        <p:spPr>
          <a:xfrm>
            <a:off x="5217936" y="2032251"/>
            <a:ext cx="3324225" cy="1228143"/>
          </a:xfrm>
          <a:prstGeom prst="bracketPair">
            <a:avLst/>
          </a:prstGeom>
          <a:ln w="41275">
            <a:solidFill>
              <a:srgbClr val="1D4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A98553-08D4-BF44-221E-0728BC05086C}"/>
              </a:ext>
            </a:extLst>
          </p:cNvPr>
          <p:cNvSpPr txBox="1"/>
          <p:nvPr/>
        </p:nvSpPr>
        <p:spPr>
          <a:xfrm>
            <a:off x="3911246" y="3606996"/>
            <a:ext cx="59376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srgbClr val="1D4F50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“ 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1D4F50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각 집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srgbClr val="1D4F50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. 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1D4F50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또는 모든 집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srgbClr val="1D4F50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. “ 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1D4F50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을 뜻하는 순 우리말</a:t>
            </a:r>
            <a:endParaRPr kumimoji="0" lang="en-US" altLang="ko-KR" sz="2000" i="0" u="none" strike="noStrike" kern="1200" cap="none" spc="0" normalizeH="0" baseline="0" noProof="0" dirty="0">
              <a:ln>
                <a:noFill/>
              </a:ln>
              <a:solidFill>
                <a:srgbClr val="1D4F50"/>
              </a:solidFill>
              <a:effectLst/>
              <a:uLnTx/>
              <a:uFillTx/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i="0" u="none" strike="noStrike" kern="1200" cap="none" spc="0" normalizeH="0" baseline="0" noProof="0" dirty="0">
              <a:ln>
                <a:noFill/>
              </a:ln>
              <a:solidFill>
                <a:srgbClr val="1D4F50"/>
              </a:solidFill>
              <a:effectLst/>
              <a:uLnTx/>
              <a:uFillTx/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dirty="0">
              <a:solidFill>
                <a:srgbClr val="1D4F50"/>
              </a:solidFill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1D4F50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대한민국 모든 집의 정보와 집과 관련된 핵심적인 내용들을 모아 놓은 홈페이지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1D4F50"/>
              </a:solidFill>
              <a:effectLst/>
              <a:uLnTx/>
              <a:uFillTx/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880EE1-3099-104A-69A2-AB9857B00F54}"/>
              </a:ext>
            </a:extLst>
          </p:cNvPr>
          <p:cNvSpPr txBox="1"/>
          <p:nvPr/>
        </p:nvSpPr>
        <p:spPr>
          <a:xfrm>
            <a:off x="131564" y="2025806"/>
            <a:ext cx="19272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28888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01 ‘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28888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집집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28888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’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28888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소개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528888"/>
              </a:solidFill>
              <a:effectLst/>
              <a:uLnTx/>
              <a:uFillTx/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02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기획 및 목표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03 ERD</a:t>
            </a: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white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04 </a:t>
            </a:r>
            <a:r>
              <a:rPr lang="ko-KR" altLang="en-US" sz="1600" dirty="0">
                <a:solidFill>
                  <a:prstClr val="white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개발 환경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Light" panose="02020603020101020101" pitchFamily="18" charset="-127"/>
              <a:ea typeface="강원교육모두 Light" panose="02020603020101020101" pitchFamily="18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Light" panose="02020603020101020101" pitchFamily="18" charset="-127"/>
              <a:ea typeface="강원교육모두 Light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059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C25578D3-4DF9-BD99-8703-B1CFB533B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18" y="-130986"/>
            <a:ext cx="1245649" cy="1610307"/>
          </a:xfrm>
          <a:noFill/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b="1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박용준 투사회보" panose="02020603020101020101" pitchFamily="18" charset="-127"/>
              </a:rPr>
              <a:t>2.</a:t>
            </a:r>
            <a:endParaRPr lang="ko-KR" altLang="en-US" sz="54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  <a:cs typeface="박용준 투사회보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D52C98-66E3-BA8B-8BD6-DC9A06AEFEE5}"/>
              </a:ext>
            </a:extLst>
          </p:cNvPr>
          <p:cNvSpPr txBox="1"/>
          <p:nvPr/>
        </p:nvSpPr>
        <p:spPr>
          <a:xfrm>
            <a:off x="98218" y="1063823"/>
            <a:ext cx="13532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박용준 투사회보" panose="02020603020101020101" pitchFamily="18" charset="-127"/>
              </a:rPr>
              <a:t>프로젝트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Bold" panose="02020603020101020101" pitchFamily="18" charset="-127"/>
              <a:ea typeface="강원교육모두 Bold" panose="02020603020101020101" pitchFamily="18" charset="-127"/>
              <a:cs typeface="박용준 투사회보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박용준 투사회보" panose="02020603020101020101" pitchFamily="18" charset="-127"/>
              </a:rPr>
              <a:t>개요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Bold" panose="02020603020101020101" pitchFamily="18" charset="-127"/>
              <a:ea typeface="강원교육모두 Bold" panose="02020603020101020101" pitchFamily="18" charset="-127"/>
              <a:cs typeface="박용준 투사회보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AC5293-0C26-B9BE-28A3-E55F5171AC61}"/>
              </a:ext>
            </a:extLst>
          </p:cNvPr>
          <p:cNvSpPr txBox="1"/>
          <p:nvPr/>
        </p:nvSpPr>
        <p:spPr>
          <a:xfrm>
            <a:off x="3222366" y="1620741"/>
            <a:ext cx="155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〮 기획 </a:t>
            </a:r>
            <a:r>
              <a:rPr lang="ko-KR" altLang="en-US" sz="2400" dirty="0">
                <a:solidFill>
                  <a:prstClr val="black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의도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: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984C24-7DFE-BD0D-845F-BAE0EDD6FCA3}"/>
              </a:ext>
            </a:extLst>
          </p:cNvPr>
          <p:cNvSpPr txBox="1"/>
          <p:nvPr/>
        </p:nvSpPr>
        <p:spPr>
          <a:xfrm>
            <a:off x="4723052" y="1580768"/>
            <a:ext cx="6383097" cy="854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중장년층 뿐만 아니라 청년들까지도 ‘내 집 마련의 꿈’ 에 대한 열기가 </a:t>
            </a:r>
            <a:endParaRPr lang="en-US" altLang="ko-KR" dirty="0">
              <a:solidFill>
                <a:prstClr val="black"/>
              </a:solidFill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뜨거워지는 만큼 부동산에 관심 있는 사람들과 정보들은 늘어나고 있습니다</a:t>
            </a:r>
            <a:r>
              <a:rPr lang="en-US" altLang="ko-KR" dirty="0">
                <a:solidFill>
                  <a:prstClr val="black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.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강원교육모두 Light" panose="02020603020101020101" pitchFamily="18" charset="-127"/>
              <a:ea typeface="강원교육모두 Light" panose="02020603020101020101" pitchFamily="18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E45DCF-16E8-F7FD-15E9-C3330B6F27F5}"/>
              </a:ext>
            </a:extLst>
          </p:cNvPr>
          <p:cNvSpPr txBox="1"/>
          <p:nvPr/>
        </p:nvSpPr>
        <p:spPr>
          <a:xfrm>
            <a:off x="4781406" y="3849481"/>
            <a:ext cx="6324743" cy="854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각자가 필요로 하는 정보들을 검색 기능을 사용하여 쉽게 찾을 수 있으며 </a:t>
            </a:r>
            <a:endParaRPr lang="en-US" altLang="ko-KR" dirty="0">
              <a:solidFill>
                <a:prstClr val="black"/>
              </a:solidFill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홈페이지 회원들을 위한 정보 교류가 가능하도록 목표를 두었습니다</a:t>
            </a:r>
            <a:r>
              <a:rPr lang="en-US" altLang="ko-KR" dirty="0">
                <a:solidFill>
                  <a:prstClr val="black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.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강원교육모두 Light" panose="02020603020101020101" pitchFamily="18" charset="-127"/>
              <a:ea typeface="강원교육모두 Light" panose="02020603020101020101" pitchFamily="18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8E13B0-9F86-CF53-560C-7C1F5307958E}"/>
              </a:ext>
            </a:extLst>
          </p:cNvPr>
          <p:cNvSpPr txBox="1"/>
          <p:nvPr/>
        </p:nvSpPr>
        <p:spPr>
          <a:xfrm>
            <a:off x="3222365" y="3906307"/>
            <a:ext cx="1595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〮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rPr>
              <a:t>제작 목표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rPr>
              <a:t>: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강원교육모두 Bold" panose="02020603020101020101" pitchFamily="18" charset="-127"/>
              <a:ea typeface="강원교육모두 Bold" panose="02020603020101020101" pitchFamily="18" charset="-127"/>
              <a:cs typeface="+mn-cs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FFEF465-70F0-803A-D2AC-372FEEBD3570}"/>
              </a:ext>
            </a:extLst>
          </p:cNvPr>
          <p:cNvSpPr/>
          <p:nvPr/>
        </p:nvSpPr>
        <p:spPr>
          <a:xfrm>
            <a:off x="98218" y="2643112"/>
            <a:ext cx="2144920" cy="415368"/>
          </a:xfrm>
          <a:prstGeom prst="roundRect">
            <a:avLst>
              <a:gd name="adj" fmla="val 343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EF4958-BB83-F731-0970-A06175C3B06C}"/>
              </a:ext>
            </a:extLst>
          </p:cNvPr>
          <p:cNvSpPr txBox="1"/>
          <p:nvPr/>
        </p:nvSpPr>
        <p:spPr>
          <a:xfrm>
            <a:off x="131564" y="2025806"/>
            <a:ext cx="19272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01 ‘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집집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’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소개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28888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02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28888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기획 및 목표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528888"/>
              </a:solidFill>
              <a:effectLst/>
              <a:uLnTx/>
              <a:uFillTx/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03 ERD</a:t>
            </a: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white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04 </a:t>
            </a:r>
            <a:r>
              <a:rPr lang="ko-KR" altLang="en-US" sz="1600" dirty="0">
                <a:solidFill>
                  <a:prstClr val="white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개발 환경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Light" panose="02020603020101020101" pitchFamily="18" charset="-127"/>
              <a:ea typeface="강원교육모두 Light" panose="02020603020101020101" pitchFamily="18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Light" panose="02020603020101020101" pitchFamily="18" charset="-127"/>
              <a:ea typeface="강원교육모두 Light" panose="02020603020101020101" pitchFamily="18" charset="-127"/>
              <a:cs typeface="+mn-cs"/>
            </a:endParaRPr>
          </a:p>
        </p:txBody>
      </p:sp>
      <p:sp>
        <p:nvSpPr>
          <p:cNvPr id="14" name="1/2 액자 13">
            <a:extLst>
              <a:ext uri="{FF2B5EF4-FFF2-40B4-BE49-F238E27FC236}">
                <a16:creationId xmlns:a16="http://schemas.microsoft.com/office/drawing/2014/main" id="{493C08F9-615E-E9C8-D4D0-A36B40209ED0}"/>
              </a:ext>
            </a:extLst>
          </p:cNvPr>
          <p:cNvSpPr/>
          <p:nvPr/>
        </p:nvSpPr>
        <p:spPr>
          <a:xfrm rot="13500000">
            <a:off x="6815969" y="2678196"/>
            <a:ext cx="643279" cy="660646"/>
          </a:xfrm>
          <a:prstGeom prst="halfFrame">
            <a:avLst>
              <a:gd name="adj1" fmla="val 13333"/>
              <a:gd name="adj2" fmla="val 14333"/>
            </a:avLst>
          </a:prstGeom>
          <a:solidFill>
            <a:srgbClr val="5288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42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C25578D3-4DF9-BD99-8703-B1CFB533B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18" y="-130986"/>
            <a:ext cx="1245649" cy="1610307"/>
          </a:xfrm>
          <a:noFill/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b="1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박용준 투사회보" panose="02020603020101020101" pitchFamily="18" charset="-127"/>
              </a:rPr>
              <a:t>2.</a:t>
            </a:r>
            <a:endParaRPr lang="ko-KR" altLang="en-US" sz="54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  <a:cs typeface="박용준 투사회보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D52C98-66E3-BA8B-8BD6-DC9A06AEFEE5}"/>
              </a:ext>
            </a:extLst>
          </p:cNvPr>
          <p:cNvSpPr txBox="1"/>
          <p:nvPr/>
        </p:nvSpPr>
        <p:spPr>
          <a:xfrm>
            <a:off x="98218" y="1063823"/>
            <a:ext cx="13532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박용준 투사회보" panose="02020603020101020101" pitchFamily="18" charset="-127"/>
              </a:rPr>
              <a:t>프로젝트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Bold" panose="02020603020101020101" pitchFamily="18" charset="-127"/>
              <a:ea typeface="강원교육모두 Bold" panose="02020603020101020101" pitchFamily="18" charset="-127"/>
              <a:cs typeface="박용준 투사회보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박용준 투사회보" panose="02020603020101020101" pitchFamily="18" charset="-127"/>
              </a:rPr>
              <a:t>개요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Bold" panose="02020603020101020101" pitchFamily="18" charset="-127"/>
              <a:ea typeface="강원교육모두 Bold" panose="02020603020101020101" pitchFamily="18" charset="-127"/>
              <a:cs typeface="박용준 투사회보" panose="02020603020101020101" pitchFamily="18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FFEF465-70F0-803A-D2AC-372FEEBD3570}"/>
              </a:ext>
            </a:extLst>
          </p:cNvPr>
          <p:cNvSpPr/>
          <p:nvPr/>
        </p:nvSpPr>
        <p:spPr>
          <a:xfrm>
            <a:off x="98218" y="3131268"/>
            <a:ext cx="2144920" cy="415368"/>
          </a:xfrm>
          <a:prstGeom prst="roundRect">
            <a:avLst>
              <a:gd name="adj" fmla="val 343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5B1F46-70B3-29F6-920D-1AA6B0FE5A96}"/>
              </a:ext>
            </a:extLst>
          </p:cNvPr>
          <p:cNvSpPr txBox="1"/>
          <p:nvPr/>
        </p:nvSpPr>
        <p:spPr>
          <a:xfrm>
            <a:off x="131564" y="2025806"/>
            <a:ext cx="19272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01 ‘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집집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’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소개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02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기획 및 목표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28888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03 ERD</a:t>
            </a: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white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04 </a:t>
            </a:r>
            <a:r>
              <a:rPr lang="ko-KR" altLang="en-US" sz="1600" dirty="0">
                <a:solidFill>
                  <a:prstClr val="white"/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개발 환경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Light" panose="02020603020101020101" pitchFamily="18" charset="-127"/>
              <a:ea typeface="강원교육모두 Light" panose="02020603020101020101" pitchFamily="18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Light" panose="02020603020101020101" pitchFamily="18" charset="-127"/>
              <a:ea typeface="강원교육모두 Light" panose="0202060302010102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96B51E-6ECF-E38E-38C2-7DF7621A4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263" y="201872"/>
            <a:ext cx="9785260" cy="645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77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C25578D3-4DF9-BD99-8703-B1CFB533B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18" y="-130986"/>
            <a:ext cx="1245649" cy="1610307"/>
          </a:xfrm>
          <a:noFill/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b="1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박용준 투사회보" panose="02020603020101020101" pitchFamily="18" charset="-127"/>
              </a:rPr>
              <a:t>2.</a:t>
            </a:r>
            <a:endParaRPr lang="ko-KR" altLang="en-US" sz="54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  <a:cs typeface="박용준 투사회보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D52C98-66E3-BA8B-8BD6-DC9A06AEFEE5}"/>
              </a:ext>
            </a:extLst>
          </p:cNvPr>
          <p:cNvSpPr txBox="1"/>
          <p:nvPr/>
        </p:nvSpPr>
        <p:spPr>
          <a:xfrm>
            <a:off x="98218" y="1063823"/>
            <a:ext cx="13532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박용준 투사회보" panose="02020603020101020101" pitchFamily="18" charset="-127"/>
              </a:rPr>
              <a:t>프로젝트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Bold" panose="02020603020101020101" pitchFamily="18" charset="-127"/>
              <a:ea typeface="강원교육모두 Bold" panose="02020603020101020101" pitchFamily="18" charset="-127"/>
              <a:cs typeface="박용준 투사회보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박용준 투사회보" panose="02020603020101020101" pitchFamily="18" charset="-127"/>
              </a:rPr>
              <a:t>개요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Bold" panose="02020603020101020101" pitchFamily="18" charset="-127"/>
              <a:ea typeface="강원교육모두 Bold" panose="02020603020101020101" pitchFamily="18" charset="-127"/>
              <a:cs typeface="박용준 투사회보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B5B048C-3CDB-5D86-0D0D-88ABBDFAE0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410" y="1063823"/>
            <a:ext cx="1134203" cy="160017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DF03987-D9D7-95CA-801F-529E5B5E16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373" y="5219995"/>
            <a:ext cx="2958568" cy="102394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D0D0E82-6187-7A69-BFC8-ACEB5A0761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597" y="1085603"/>
            <a:ext cx="1603567" cy="160356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FEEA9A2-3A9B-ABA6-E479-C6E15DB781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595" y="987888"/>
            <a:ext cx="1729136" cy="172913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D612FC6-FDAF-677D-6848-8B6D22DFDC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604" y="1129628"/>
            <a:ext cx="1394068" cy="139406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4592FB8-EE74-C220-A2C4-D59F3FDFE0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952" y="4831602"/>
            <a:ext cx="3625289" cy="165038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B4AB439-37D0-4A7E-E43F-49FABCF97E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570" y="1050672"/>
            <a:ext cx="1603567" cy="160356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870A9EE-D68E-B4F9-B80A-E60CB4A30D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223" y="3578404"/>
            <a:ext cx="1394068" cy="139406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84A264F-D778-0DA9-D8E0-4E9E3D919F1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80" y="3824727"/>
            <a:ext cx="2468188" cy="1151821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F441581-D2C9-2F65-67D7-90F6F483BB9E}"/>
              </a:ext>
            </a:extLst>
          </p:cNvPr>
          <p:cNvSpPr/>
          <p:nvPr/>
        </p:nvSpPr>
        <p:spPr>
          <a:xfrm>
            <a:off x="98218" y="3617043"/>
            <a:ext cx="2144920" cy="415368"/>
          </a:xfrm>
          <a:prstGeom prst="roundRect">
            <a:avLst>
              <a:gd name="adj" fmla="val 343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5B1F46-70B3-29F6-920D-1AA6B0FE5A96}"/>
              </a:ext>
            </a:extLst>
          </p:cNvPr>
          <p:cNvSpPr txBox="1"/>
          <p:nvPr/>
        </p:nvSpPr>
        <p:spPr>
          <a:xfrm>
            <a:off x="131564" y="2025806"/>
            <a:ext cx="19272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01 ‘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집집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’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소개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Light" panose="02020603020101020101" pitchFamily="18" charset="-127"/>
              <a:ea typeface="강원교육모두 Light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02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기획 및 목표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Light" panose="02020603020101020101" pitchFamily="18" charset="-127"/>
              <a:ea typeface="강원교육모두 Light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03 ERD</a:t>
            </a: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28888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04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28888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개발 환경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528888"/>
              </a:solidFill>
              <a:effectLst/>
              <a:uLnTx/>
              <a:uFillTx/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Light" panose="02020603020101020101" pitchFamily="18" charset="-127"/>
              <a:ea typeface="강원교육모두 Light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B346E2-D5A2-DEAC-49D4-9DD995ACC197}"/>
              </a:ext>
            </a:extLst>
          </p:cNvPr>
          <p:cNvSpPr txBox="1"/>
          <p:nvPr/>
        </p:nvSpPr>
        <p:spPr>
          <a:xfrm>
            <a:off x="2535373" y="371935"/>
            <a:ext cx="2084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1D4F50"/>
                </a:solidFill>
                <a:highlight>
                  <a:srgbClr val="F2F2F2"/>
                </a:highlight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01 </a:t>
            </a:r>
            <a:r>
              <a:rPr lang="ko-KR" altLang="en-US" sz="2800" dirty="0" err="1">
                <a:solidFill>
                  <a:srgbClr val="1D4F50"/>
                </a:solidFill>
                <a:highlight>
                  <a:srgbClr val="F2F2F2"/>
                </a:highlight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프론트엔드</a:t>
            </a:r>
            <a:endParaRPr lang="ko-KR" altLang="en-US" sz="2800" dirty="0">
              <a:solidFill>
                <a:srgbClr val="1D4F50"/>
              </a:solidFill>
              <a:highlight>
                <a:srgbClr val="F2F2F2"/>
              </a:highlight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D20BA7-D6C2-CF82-DA53-E9754A4806EB}"/>
              </a:ext>
            </a:extLst>
          </p:cNvPr>
          <p:cNvSpPr txBox="1"/>
          <p:nvPr/>
        </p:nvSpPr>
        <p:spPr>
          <a:xfrm>
            <a:off x="2518410" y="3097662"/>
            <a:ext cx="1494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1D4F50"/>
                </a:solidFill>
                <a:highlight>
                  <a:srgbClr val="F2F2F2"/>
                </a:highlight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02 </a:t>
            </a:r>
            <a:r>
              <a:rPr lang="ko-KR" altLang="en-US" sz="2800" dirty="0" err="1">
                <a:solidFill>
                  <a:srgbClr val="1D4F50"/>
                </a:solidFill>
                <a:highlight>
                  <a:srgbClr val="F2F2F2"/>
                </a:highlight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백엔드</a:t>
            </a:r>
            <a:endParaRPr lang="ko-KR" altLang="en-US" sz="2800" dirty="0">
              <a:solidFill>
                <a:srgbClr val="1D4F50"/>
              </a:solidFill>
              <a:highlight>
                <a:srgbClr val="F2F2F2"/>
              </a:highlight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9BED88-E720-972C-A046-DCB877539EDC}"/>
              </a:ext>
            </a:extLst>
          </p:cNvPr>
          <p:cNvSpPr txBox="1"/>
          <p:nvPr/>
        </p:nvSpPr>
        <p:spPr>
          <a:xfrm>
            <a:off x="7449299" y="367859"/>
            <a:ext cx="1787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1D4F50"/>
                </a:solidFill>
                <a:highlight>
                  <a:srgbClr val="F2F2F2"/>
                </a:highlight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03 </a:t>
            </a:r>
            <a:r>
              <a:rPr lang="ko-KR" altLang="en-US" sz="2800" dirty="0">
                <a:solidFill>
                  <a:srgbClr val="1D4F50"/>
                </a:solidFill>
                <a:highlight>
                  <a:srgbClr val="F2F2F2"/>
                </a:highlight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개발환경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26FA934-A7C9-8F31-860F-DCD0EB8907E7}"/>
              </a:ext>
            </a:extLst>
          </p:cNvPr>
          <p:cNvCxnSpPr>
            <a:cxnSpLocks/>
          </p:cNvCxnSpPr>
          <p:nvPr/>
        </p:nvCxnSpPr>
        <p:spPr>
          <a:xfrm>
            <a:off x="7022971" y="254524"/>
            <a:ext cx="0" cy="6372519"/>
          </a:xfrm>
          <a:prstGeom prst="line">
            <a:avLst/>
          </a:prstGeom>
          <a:ln w="28575">
            <a:solidFill>
              <a:srgbClr val="1D4F50">
                <a:alpha val="3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914ED3D-59DE-411E-332D-744ED4DD305A}"/>
              </a:ext>
            </a:extLst>
          </p:cNvPr>
          <p:cNvSpPr txBox="1"/>
          <p:nvPr/>
        </p:nvSpPr>
        <p:spPr>
          <a:xfrm>
            <a:off x="7449299" y="3093586"/>
            <a:ext cx="2681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D4F50"/>
                </a:solidFill>
                <a:highlight>
                  <a:srgbClr val="F2F2F2"/>
                </a:highlight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04 </a:t>
            </a:r>
            <a:r>
              <a:rPr lang="ko-KR" altLang="en-US" sz="2800" dirty="0">
                <a:solidFill>
                  <a:srgbClr val="1D4F50"/>
                </a:solidFill>
                <a:highlight>
                  <a:srgbClr val="F2F2F2"/>
                </a:highlight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기타 협업 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2F9FAC1-9E6E-E721-CFF4-F36EEEEEBEC0}"/>
              </a:ext>
            </a:extLst>
          </p:cNvPr>
          <p:cNvCxnSpPr>
            <a:cxnSpLocks/>
          </p:cNvCxnSpPr>
          <p:nvPr/>
        </p:nvCxnSpPr>
        <p:spPr>
          <a:xfrm flipH="1">
            <a:off x="2152471" y="2944191"/>
            <a:ext cx="9649891" cy="0"/>
          </a:xfrm>
          <a:prstGeom prst="line">
            <a:avLst/>
          </a:prstGeom>
          <a:ln w="28575">
            <a:solidFill>
              <a:srgbClr val="1D4F50">
                <a:alpha val="3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176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B416D7D-104E-8AFC-E2BC-3CEF254504B7}"/>
              </a:ext>
            </a:extLst>
          </p:cNvPr>
          <p:cNvSpPr/>
          <p:nvPr/>
        </p:nvSpPr>
        <p:spPr>
          <a:xfrm>
            <a:off x="98218" y="2154162"/>
            <a:ext cx="2144920" cy="415368"/>
          </a:xfrm>
          <a:prstGeom prst="roundRect">
            <a:avLst>
              <a:gd name="adj" fmla="val 343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25578D3-4DF9-BD99-8703-B1CFB533B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18" y="-130986"/>
            <a:ext cx="1245649" cy="1610307"/>
          </a:xfrm>
          <a:noFill/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b="1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박용준 투사회보" panose="02020603020101020101" pitchFamily="18" charset="-127"/>
              </a:rPr>
              <a:t>3.</a:t>
            </a:r>
            <a:endParaRPr lang="ko-KR" altLang="en-US" sz="54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  <a:cs typeface="박용준 투사회보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D52C98-66E3-BA8B-8BD6-DC9A06AEFEE5}"/>
              </a:ext>
            </a:extLst>
          </p:cNvPr>
          <p:cNvSpPr txBox="1"/>
          <p:nvPr/>
        </p:nvSpPr>
        <p:spPr>
          <a:xfrm>
            <a:off x="98218" y="1063823"/>
            <a:ext cx="12955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박용준 투사회보" panose="02020603020101020101" pitchFamily="18" charset="-127"/>
              </a:rPr>
              <a:t>홈페이지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Bold" panose="02020603020101020101" pitchFamily="18" charset="-127"/>
              <a:ea typeface="강원교육모두 Bold" panose="02020603020101020101" pitchFamily="18" charset="-127"/>
              <a:cs typeface="박용준 투사회보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white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박용준 투사회보" panose="02020603020101020101" pitchFamily="18" charset="-127"/>
              </a:rPr>
              <a:t>소개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Bold" panose="02020603020101020101" pitchFamily="18" charset="-127"/>
              <a:ea typeface="강원교육모두 Bold" panose="02020603020101020101" pitchFamily="18" charset="-127"/>
              <a:cs typeface="박용준 투사회보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EF4958-BB83-F731-0970-A06175C3B06C}"/>
              </a:ext>
            </a:extLst>
          </p:cNvPr>
          <p:cNvSpPr txBox="1"/>
          <p:nvPr/>
        </p:nvSpPr>
        <p:spPr>
          <a:xfrm>
            <a:off x="131564" y="2025806"/>
            <a:ext cx="19272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normalizeH="0" baseline="0" noProof="0" dirty="0">
                <a:ln>
                  <a:noFill/>
                </a:ln>
                <a:solidFill>
                  <a:srgbClr val="528888"/>
                </a:solidFill>
                <a:effectLst/>
                <a:uLnTx/>
                <a:uFillTx/>
                <a:latin typeface="강원교육모두 Bold" panose="02020603020101020101" pitchFamily="18" charset="-127"/>
                <a:ea typeface="강원교육모두 Bold" panose="02020603020101020101" pitchFamily="18" charset="-127"/>
                <a:cs typeface="+mn-cs"/>
              </a:rPr>
              <a:t>01 </a:t>
            </a:r>
            <a:r>
              <a:rPr lang="ko-KR" altLang="en-US" sz="1600" dirty="0" err="1">
                <a:solidFill>
                  <a:srgbClr val="528888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탭메뉴</a:t>
            </a:r>
            <a:r>
              <a:rPr lang="ko-KR" altLang="en-US" sz="1600" dirty="0">
                <a:solidFill>
                  <a:srgbClr val="528888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소개</a:t>
            </a:r>
            <a:endParaRPr kumimoji="0" lang="en-US" altLang="ko-KR" sz="1600" b="0" i="0" u="none" strike="noStrike" kern="1200" cap="none" normalizeH="0" baseline="0" noProof="0" dirty="0">
              <a:ln>
                <a:noFill/>
              </a:ln>
              <a:solidFill>
                <a:srgbClr val="528888"/>
              </a:solidFill>
              <a:effectLst/>
              <a:uLnTx/>
              <a:uFillTx/>
              <a:latin typeface="강원교육모두 Bold" panose="02020603020101020101" pitchFamily="18" charset="-127"/>
              <a:ea typeface="강원교육모두 Bold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02 </a:t>
            </a:r>
            <a:r>
              <a:rPr kumimoji="0" lang="ko-KR" altLang="en-US" sz="1600" b="0" i="0" u="none" strike="noStrike" kern="1200" cap="none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강원교육모두 Light" panose="02020603020101020101" pitchFamily="18" charset="-127"/>
                <a:ea typeface="강원교육모두 Light" panose="02020603020101020101" pitchFamily="18" charset="-127"/>
                <a:cs typeface="+mn-cs"/>
              </a:rPr>
              <a:t>홈페이지 디자인 </a:t>
            </a:r>
            <a:endParaRPr kumimoji="0" lang="en-US" altLang="ko-KR" sz="1600" b="0" i="0" u="none" strike="noStrike" kern="1200" cap="none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Light" panose="02020603020101020101" pitchFamily="18" charset="-127"/>
              <a:ea typeface="강원교육모두 Light" panose="02020603020101020101" pitchFamily="18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강원교육모두 Light" panose="02020603020101020101" pitchFamily="18" charset="-127"/>
              <a:ea typeface="강원교육모두 Light" panose="020206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A14547-C9E2-4F40-CBBF-4091B9D9A433}"/>
              </a:ext>
            </a:extLst>
          </p:cNvPr>
          <p:cNvSpPr/>
          <p:nvPr/>
        </p:nvSpPr>
        <p:spPr>
          <a:xfrm>
            <a:off x="5750924" y="600379"/>
            <a:ext cx="2488557" cy="485089"/>
          </a:xfrm>
          <a:prstGeom prst="rect">
            <a:avLst/>
          </a:prstGeom>
          <a:solidFill>
            <a:srgbClr val="1D4F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탭 구성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AA3FDA1-A6C6-814D-4120-8975CB97DF01}"/>
              </a:ext>
            </a:extLst>
          </p:cNvPr>
          <p:cNvSpPr/>
          <p:nvPr/>
        </p:nvSpPr>
        <p:spPr>
          <a:xfrm>
            <a:off x="2380998" y="1782197"/>
            <a:ext cx="1768297" cy="485089"/>
          </a:xfrm>
          <a:prstGeom prst="rect">
            <a:avLst/>
          </a:prstGeom>
          <a:solidFill>
            <a:srgbClr val="5288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1. </a:t>
            </a:r>
            <a:r>
              <a:rPr lang="ko-KR" altLang="en-US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집 찾기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C721D3B-E3F0-85B0-7C4F-D9A7A377C5E9}"/>
              </a:ext>
            </a:extLst>
          </p:cNvPr>
          <p:cNvSpPr/>
          <p:nvPr/>
        </p:nvSpPr>
        <p:spPr>
          <a:xfrm>
            <a:off x="4246026" y="1782197"/>
            <a:ext cx="1768297" cy="485089"/>
          </a:xfrm>
          <a:prstGeom prst="rect">
            <a:avLst/>
          </a:prstGeom>
          <a:solidFill>
            <a:srgbClr val="5288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2. </a:t>
            </a:r>
            <a:r>
              <a:rPr lang="ko-KR" altLang="en-US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청약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FCA599-021E-BA4B-6036-ABF79187B84C}"/>
              </a:ext>
            </a:extLst>
          </p:cNvPr>
          <p:cNvSpPr/>
          <p:nvPr/>
        </p:nvSpPr>
        <p:spPr>
          <a:xfrm>
            <a:off x="6111054" y="1782197"/>
            <a:ext cx="1768297" cy="485089"/>
          </a:xfrm>
          <a:prstGeom prst="rect">
            <a:avLst/>
          </a:prstGeom>
          <a:solidFill>
            <a:srgbClr val="5288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3. </a:t>
            </a:r>
            <a:r>
              <a:rPr lang="ko-KR" altLang="en-US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알려드려요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C5F3A3-66A0-DB53-72B7-790B3B6FA3D2}"/>
              </a:ext>
            </a:extLst>
          </p:cNvPr>
          <p:cNvSpPr/>
          <p:nvPr/>
        </p:nvSpPr>
        <p:spPr>
          <a:xfrm>
            <a:off x="7976082" y="1782197"/>
            <a:ext cx="1768297" cy="485089"/>
          </a:xfrm>
          <a:prstGeom prst="rect">
            <a:avLst/>
          </a:prstGeom>
          <a:solidFill>
            <a:srgbClr val="5288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4. </a:t>
            </a:r>
            <a:r>
              <a:rPr lang="ko-KR" altLang="en-US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커뮤니티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666F82-2255-9D45-A8B5-32001973F49E}"/>
              </a:ext>
            </a:extLst>
          </p:cNvPr>
          <p:cNvSpPr/>
          <p:nvPr/>
        </p:nvSpPr>
        <p:spPr>
          <a:xfrm>
            <a:off x="9841110" y="1782197"/>
            <a:ext cx="1768297" cy="485089"/>
          </a:xfrm>
          <a:prstGeom prst="rect">
            <a:avLst/>
          </a:prstGeom>
          <a:solidFill>
            <a:srgbClr val="5288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5. </a:t>
            </a:r>
            <a:r>
              <a:rPr lang="ko-KR" altLang="en-US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고객서비스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7CBBF1-0E76-3E1F-F6A2-AA51A697FA6A}"/>
              </a:ext>
            </a:extLst>
          </p:cNvPr>
          <p:cNvSpPr/>
          <p:nvPr/>
        </p:nvSpPr>
        <p:spPr>
          <a:xfrm>
            <a:off x="4246025" y="2267286"/>
            <a:ext cx="1768297" cy="843681"/>
          </a:xfrm>
          <a:prstGeom prst="rect">
            <a:avLst/>
          </a:prstGeom>
          <a:solidFill>
            <a:srgbClr val="91BE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청약 일정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청약 점수 조회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FCFEDA2-25E2-FF77-F40C-B228E76D4AF6}"/>
              </a:ext>
            </a:extLst>
          </p:cNvPr>
          <p:cNvSpPr/>
          <p:nvPr/>
        </p:nvSpPr>
        <p:spPr>
          <a:xfrm>
            <a:off x="7976082" y="2267286"/>
            <a:ext cx="1768297" cy="1274838"/>
          </a:xfrm>
          <a:prstGeom prst="rect">
            <a:avLst/>
          </a:prstGeom>
          <a:solidFill>
            <a:srgbClr val="91BE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자유게시판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거래후기 게시판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인테리어 게시판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뉴스 게시판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F45A420-5691-CC68-2204-BE91BCFA14DF}"/>
              </a:ext>
            </a:extLst>
          </p:cNvPr>
          <p:cNvSpPr/>
          <p:nvPr/>
        </p:nvSpPr>
        <p:spPr>
          <a:xfrm>
            <a:off x="9841110" y="2267286"/>
            <a:ext cx="1768297" cy="843681"/>
          </a:xfrm>
          <a:prstGeom prst="rect">
            <a:avLst/>
          </a:prstGeom>
          <a:solidFill>
            <a:srgbClr val="91BE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공지사항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소개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356B11-8C56-5289-D6D4-37DC9E4AC88C}"/>
              </a:ext>
            </a:extLst>
          </p:cNvPr>
          <p:cNvSpPr txBox="1"/>
          <p:nvPr/>
        </p:nvSpPr>
        <p:spPr>
          <a:xfrm>
            <a:off x="2380997" y="3711599"/>
            <a:ext cx="9228410" cy="369332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1. </a:t>
            </a:r>
            <a:r>
              <a:rPr lang="ko-KR" altLang="en-US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주소 검색 및 지도에서 부동산 정보 확인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87924D-2C4E-B2DD-8499-9DCBD1FBF458}"/>
              </a:ext>
            </a:extLst>
          </p:cNvPr>
          <p:cNvSpPr txBox="1"/>
          <p:nvPr/>
        </p:nvSpPr>
        <p:spPr>
          <a:xfrm>
            <a:off x="2380997" y="4185948"/>
            <a:ext cx="9228410" cy="369332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2. </a:t>
            </a:r>
            <a:r>
              <a:rPr lang="ko-KR" altLang="en-US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청약 일정 실시간 확인 가능</a:t>
            </a:r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, </a:t>
            </a:r>
            <a:r>
              <a:rPr lang="ko-KR" altLang="en-US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청약 점수 확인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839F1-3890-89E2-67F4-047564E03260}"/>
              </a:ext>
            </a:extLst>
          </p:cNvPr>
          <p:cNvSpPr txBox="1"/>
          <p:nvPr/>
        </p:nvSpPr>
        <p:spPr>
          <a:xfrm>
            <a:off x="2380997" y="4660297"/>
            <a:ext cx="9228410" cy="369332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3. </a:t>
            </a:r>
            <a:r>
              <a:rPr lang="ko-KR" altLang="en-US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부동산에 관한 기본 개념 및 분쟁이 일어난 경우 대처 방법에 관한 정보들 제공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10199C-9324-C880-2ACA-C35F3839C09D}"/>
              </a:ext>
            </a:extLst>
          </p:cNvPr>
          <p:cNvSpPr txBox="1"/>
          <p:nvPr/>
        </p:nvSpPr>
        <p:spPr>
          <a:xfrm>
            <a:off x="2380997" y="5134646"/>
            <a:ext cx="9228410" cy="369332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4. </a:t>
            </a:r>
            <a:r>
              <a:rPr lang="ko-KR" altLang="en-US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사람들과 소통 가능한 게시판 및 다양한 정보 제공 게시판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AE8B15-6BAA-51A1-B630-456CB1DD9BBD}"/>
              </a:ext>
            </a:extLst>
          </p:cNvPr>
          <p:cNvSpPr txBox="1"/>
          <p:nvPr/>
        </p:nvSpPr>
        <p:spPr>
          <a:xfrm>
            <a:off x="2380997" y="5608995"/>
            <a:ext cx="9228410" cy="369332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5.</a:t>
            </a:r>
            <a:r>
              <a:rPr lang="ko-KR" altLang="en-US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공지사항 및 홈페이지와 개발자 소개</a:t>
            </a:r>
            <a:endParaRPr lang="en-US" altLang="ko-KR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B65DC61-2578-ED87-1710-C0103361A34E}"/>
              </a:ext>
            </a:extLst>
          </p:cNvPr>
          <p:cNvCxnSpPr>
            <a:stCxn id="2" idx="2"/>
            <a:endCxn id="6" idx="0"/>
          </p:cNvCxnSpPr>
          <p:nvPr/>
        </p:nvCxnSpPr>
        <p:spPr>
          <a:xfrm>
            <a:off x="6995203" y="1085468"/>
            <a:ext cx="0" cy="696729"/>
          </a:xfrm>
          <a:prstGeom prst="line">
            <a:avLst/>
          </a:prstGeom>
          <a:ln w="19050">
            <a:solidFill>
              <a:srgbClr val="91BE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4BA6B01-306F-5FCA-E393-4BB7A32A5E09}"/>
              </a:ext>
            </a:extLst>
          </p:cNvPr>
          <p:cNvCxnSpPr>
            <a:cxnSpLocks/>
          </p:cNvCxnSpPr>
          <p:nvPr/>
        </p:nvCxnSpPr>
        <p:spPr>
          <a:xfrm flipH="1">
            <a:off x="3265147" y="1479407"/>
            <a:ext cx="7469505" cy="0"/>
          </a:xfrm>
          <a:prstGeom prst="line">
            <a:avLst/>
          </a:prstGeom>
          <a:ln w="19050">
            <a:solidFill>
              <a:srgbClr val="91BE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B2B3933-2937-0859-616F-70FEE29A972A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3265147" y="1479407"/>
            <a:ext cx="0" cy="302790"/>
          </a:xfrm>
          <a:prstGeom prst="line">
            <a:avLst/>
          </a:prstGeom>
          <a:ln w="19050">
            <a:solidFill>
              <a:srgbClr val="91BE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870E1E6-F6EB-8EE5-EEF1-F7B25DAF269F}"/>
              </a:ext>
            </a:extLst>
          </p:cNvPr>
          <p:cNvCxnSpPr>
            <a:cxnSpLocks/>
          </p:cNvCxnSpPr>
          <p:nvPr/>
        </p:nvCxnSpPr>
        <p:spPr>
          <a:xfrm>
            <a:off x="5159935" y="1479407"/>
            <a:ext cx="0" cy="302790"/>
          </a:xfrm>
          <a:prstGeom prst="line">
            <a:avLst/>
          </a:prstGeom>
          <a:ln w="19050">
            <a:solidFill>
              <a:srgbClr val="91BE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203FFA4-6ED8-8E49-DC36-A3127F3B21C0}"/>
              </a:ext>
            </a:extLst>
          </p:cNvPr>
          <p:cNvCxnSpPr>
            <a:cxnSpLocks/>
          </p:cNvCxnSpPr>
          <p:nvPr/>
        </p:nvCxnSpPr>
        <p:spPr>
          <a:xfrm>
            <a:off x="10734652" y="1479407"/>
            <a:ext cx="0" cy="302790"/>
          </a:xfrm>
          <a:prstGeom prst="line">
            <a:avLst/>
          </a:prstGeom>
          <a:ln w="19050">
            <a:solidFill>
              <a:srgbClr val="91BE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569354C-7ABC-F68E-D6FA-5443B60D97C1}"/>
              </a:ext>
            </a:extLst>
          </p:cNvPr>
          <p:cNvCxnSpPr>
            <a:cxnSpLocks/>
          </p:cNvCxnSpPr>
          <p:nvPr/>
        </p:nvCxnSpPr>
        <p:spPr>
          <a:xfrm>
            <a:off x="8874095" y="1479407"/>
            <a:ext cx="0" cy="302790"/>
          </a:xfrm>
          <a:prstGeom prst="line">
            <a:avLst/>
          </a:prstGeom>
          <a:ln w="19050">
            <a:solidFill>
              <a:srgbClr val="91BE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430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1662</TotalTime>
  <Words>919</Words>
  <Application>Microsoft Office PowerPoint</Application>
  <PresentationFormat>와이드스크린</PresentationFormat>
  <Paragraphs>268</Paragraphs>
  <Slides>22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맑은 고딕</vt:lpstr>
      <vt:lpstr>휴먼옛체</vt:lpstr>
      <vt:lpstr>박용준 투사회보</vt:lpstr>
      <vt:lpstr>강원교육모두 Bold</vt:lpstr>
      <vt:lpstr>Arial</vt:lpstr>
      <vt:lpstr>강원교육모두 Light</vt:lpstr>
      <vt:lpstr>Office 테마</vt:lpstr>
      <vt:lpstr>집집  프로젝트</vt:lpstr>
      <vt:lpstr>CONTENT</vt:lpstr>
      <vt:lpstr>1.</vt:lpstr>
      <vt:lpstr>1.</vt:lpstr>
      <vt:lpstr>2.</vt:lpstr>
      <vt:lpstr>2.</vt:lpstr>
      <vt:lpstr>2.</vt:lpstr>
      <vt:lpstr>2.</vt:lpstr>
      <vt:lpstr>3.</vt:lpstr>
      <vt:lpstr>3.</vt:lpstr>
      <vt:lpstr>4.</vt:lpstr>
      <vt:lpstr>4.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 집집 ” 프로젝트</dc:title>
  <dc:creator>유진 이</dc:creator>
  <cp:lastModifiedBy>유진 이</cp:lastModifiedBy>
  <cp:revision>23</cp:revision>
  <dcterms:created xsi:type="dcterms:W3CDTF">2023-06-26T15:44:07Z</dcterms:created>
  <dcterms:modified xsi:type="dcterms:W3CDTF">2023-07-02T19:04:26Z</dcterms:modified>
</cp:coreProperties>
</file>